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
  </p:notesMasterIdLst>
  <p:handoutMasterIdLst>
    <p:handoutMasterId r:id="rId10"/>
  </p:handoutMasterIdLst>
  <p:sldIdLst>
    <p:sldId id="256" r:id="rId2"/>
    <p:sldId id="257" r:id="rId3"/>
    <p:sldId id="258" r:id="rId4"/>
    <p:sldId id="259" r:id="rId5"/>
    <p:sldId id="260" r:id="rId6"/>
    <p:sldId id="261" r:id="rId7"/>
    <p:sldId id="262" r:id="rId8"/>
  </p:sldIdLst>
  <p:sldSz cx="6858000" cy="9906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17D127-B4A7-15C2-0556-11A6DEF4964C}" name="staff01@musicsharing.jp" initials="" userId="d7eb1c92e14009f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66"/>
    <a:srgbClr val="FF9900"/>
    <a:srgbClr val="FF99FF"/>
    <a:srgbClr val="FFCC66"/>
    <a:srgbClr val="FFCCFF"/>
    <a:srgbClr val="99FF66"/>
    <a:srgbClr val="99FF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25" autoAdjust="0"/>
    <p:restoredTop sz="94660"/>
  </p:normalViewPr>
  <p:slideViewPr>
    <p:cSldViewPr snapToGrid="0">
      <p:cViewPr>
        <p:scale>
          <a:sx n="98" d="100"/>
          <a:sy n="98" d="100"/>
        </p:scale>
        <p:origin x="1963" y="-113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8/10/relationships/authors" Target="authors.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DECA1256-A9B2-8514-01ED-DA2D722BE275}"/>
              </a:ext>
            </a:extLst>
          </p:cNvPr>
          <p:cNvSpPr>
            <a:spLocks noGrp="1"/>
          </p:cNvSpPr>
          <p:nvPr>
            <p:ph type="hdr" sz="quarter"/>
          </p:nvPr>
        </p:nvSpPr>
        <p:spPr>
          <a:xfrm>
            <a:off x="0" y="1"/>
            <a:ext cx="2918580" cy="494311"/>
          </a:xfrm>
          <a:prstGeom prst="rect">
            <a:avLst/>
          </a:prstGeom>
        </p:spPr>
        <p:txBody>
          <a:bodyPr vert="horz" lIns="87547" tIns="43773" rIns="87547" bIns="43773" rtlCol="0"/>
          <a:lstStyle>
            <a:lvl1pPr algn="l">
              <a:defRPr sz="1100"/>
            </a:lvl1pPr>
          </a:lstStyle>
          <a:p>
            <a:endParaRPr kumimoji="1" lang="ja-JP" altLang="en-US"/>
          </a:p>
        </p:txBody>
      </p:sp>
      <p:sp>
        <p:nvSpPr>
          <p:cNvPr id="3" name="日付プレースホルダー 2">
            <a:extLst>
              <a:ext uri="{FF2B5EF4-FFF2-40B4-BE49-F238E27FC236}">
                <a16:creationId xmlns:a16="http://schemas.microsoft.com/office/drawing/2014/main" id="{1AD23DB4-383A-B8C0-7BCA-20BAA54B8411}"/>
              </a:ext>
            </a:extLst>
          </p:cNvPr>
          <p:cNvSpPr>
            <a:spLocks noGrp="1"/>
          </p:cNvSpPr>
          <p:nvPr>
            <p:ph type="dt" sz="quarter" idx="1"/>
          </p:nvPr>
        </p:nvSpPr>
        <p:spPr>
          <a:xfrm>
            <a:off x="3815678" y="1"/>
            <a:ext cx="2918579" cy="494311"/>
          </a:xfrm>
          <a:prstGeom prst="rect">
            <a:avLst/>
          </a:prstGeom>
        </p:spPr>
        <p:txBody>
          <a:bodyPr vert="horz" lIns="87547" tIns="43773" rIns="87547" bIns="43773" rtlCol="0"/>
          <a:lstStyle>
            <a:lvl1pPr algn="r">
              <a:defRPr sz="1100"/>
            </a:lvl1pPr>
          </a:lstStyle>
          <a:p>
            <a:fld id="{397D9D7D-DA01-4AFC-8E34-F9CBAAA4A991}" type="datetimeFigureOut">
              <a:rPr kumimoji="1" lang="ja-JP" altLang="en-US" smtClean="0"/>
              <a:t>2025/11/14</a:t>
            </a:fld>
            <a:endParaRPr kumimoji="1" lang="ja-JP" altLang="en-US"/>
          </a:p>
        </p:txBody>
      </p:sp>
      <p:sp>
        <p:nvSpPr>
          <p:cNvPr id="4" name="フッター プレースホルダー 3">
            <a:extLst>
              <a:ext uri="{FF2B5EF4-FFF2-40B4-BE49-F238E27FC236}">
                <a16:creationId xmlns:a16="http://schemas.microsoft.com/office/drawing/2014/main" id="{D2D0E878-D0C8-558B-9B30-E51403D55F67}"/>
              </a:ext>
            </a:extLst>
          </p:cNvPr>
          <p:cNvSpPr>
            <a:spLocks noGrp="1"/>
          </p:cNvSpPr>
          <p:nvPr>
            <p:ph type="ftr" sz="quarter" idx="2"/>
          </p:nvPr>
        </p:nvSpPr>
        <p:spPr>
          <a:xfrm>
            <a:off x="0" y="9372004"/>
            <a:ext cx="2918580" cy="494311"/>
          </a:xfrm>
          <a:prstGeom prst="rect">
            <a:avLst/>
          </a:prstGeom>
        </p:spPr>
        <p:txBody>
          <a:bodyPr vert="horz" lIns="87547" tIns="43773" rIns="87547" bIns="43773" rtlCol="0" anchor="b"/>
          <a:lstStyle>
            <a:lvl1pPr algn="l">
              <a:defRPr sz="1100"/>
            </a:lvl1pPr>
          </a:lstStyle>
          <a:p>
            <a:endParaRPr kumimoji="1" lang="ja-JP" altLang="en-US"/>
          </a:p>
        </p:txBody>
      </p:sp>
      <p:sp>
        <p:nvSpPr>
          <p:cNvPr id="5" name="スライド番号プレースホルダー 4">
            <a:extLst>
              <a:ext uri="{FF2B5EF4-FFF2-40B4-BE49-F238E27FC236}">
                <a16:creationId xmlns:a16="http://schemas.microsoft.com/office/drawing/2014/main" id="{15583A89-EA65-0440-AA9D-AA6DACC89AEA}"/>
              </a:ext>
            </a:extLst>
          </p:cNvPr>
          <p:cNvSpPr>
            <a:spLocks noGrp="1"/>
          </p:cNvSpPr>
          <p:nvPr>
            <p:ph type="sldNum" sz="quarter" idx="3"/>
          </p:nvPr>
        </p:nvSpPr>
        <p:spPr>
          <a:xfrm>
            <a:off x="3815678" y="9372004"/>
            <a:ext cx="2918579" cy="494311"/>
          </a:xfrm>
          <a:prstGeom prst="rect">
            <a:avLst/>
          </a:prstGeom>
        </p:spPr>
        <p:txBody>
          <a:bodyPr vert="horz" lIns="87547" tIns="43773" rIns="87547" bIns="43773" rtlCol="0" anchor="b"/>
          <a:lstStyle>
            <a:lvl1pPr algn="r">
              <a:defRPr sz="1100"/>
            </a:lvl1pPr>
          </a:lstStyle>
          <a:p>
            <a:fld id="{31984271-3407-456D-A337-6107B26884C9}" type="slidenum">
              <a:rPr kumimoji="1" lang="ja-JP" altLang="en-US" smtClean="0"/>
              <a:t>‹#›</a:t>
            </a:fld>
            <a:endParaRPr kumimoji="1" lang="ja-JP" altLang="en-US"/>
          </a:p>
        </p:txBody>
      </p:sp>
    </p:spTree>
    <p:extLst>
      <p:ext uri="{BB962C8B-B14F-4D97-AF65-F5344CB8AC3E}">
        <p14:creationId xmlns:p14="http://schemas.microsoft.com/office/powerpoint/2010/main" val="1670869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18580" cy="494311"/>
          </a:xfrm>
          <a:prstGeom prst="rect">
            <a:avLst/>
          </a:prstGeom>
        </p:spPr>
        <p:txBody>
          <a:bodyPr vert="horz" lIns="87547" tIns="43773" rIns="87547" bIns="43773" rtlCol="0"/>
          <a:lstStyle>
            <a:lvl1pPr algn="l">
              <a:defRPr sz="1100"/>
            </a:lvl1pPr>
          </a:lstStyle>
          <a:p>
            <a:endParaRPr kumimoji="1" lang="ja-JP" altLang="en-US"/>
          </a:p>
        </p:txBody>
      </p:sp>
      <p:sp>
        <p:nvSpPr>
          <p:cNvPr id="3" name="日付プレースホルダー 2"/>
          <p:cNvSpPr>
            <a:spLocks noGrp="1"/>
          </p:cNvSpPr>
          <p:nvPr>
            <p:ph type="dt" idx="1"/>
          </p:nvPr>
        </p:nvSpPr>
        <p:spPr>
          <a:xfrm>
            <a:off x="3815678" y="1"/>
            <a:ext cx="2918579" cy="494311"/>
          </a:xfrm>
          <a:prstGeom prst="rect">
            <a:avLst/>
          </a:prstGeom>
        </p:spPr>
        <p:txBody>
          <a:bodyPr vert="horz" lIns="87547" tIns="43773" rIns="87547" bIns="43773" rtlCol="0"/>
          <a:lstStyle>
            <a:lvl1pPr algn="r">
              <a:defRPr sz="1100"/>
            </a:lvl1pPr>
          </a:lstStyle>
          <a:p>
            <a:fld id="{A4C256C9-7B7F-412B-ADB9-A182049794B7}" type="datetimeFigureOut">
              <a:rPr kumimoji="1" lang="ja-JP" altLang="en-US" smtClean="0"/>
              <a:t>2025/11/14</a:t>
            </a:fld>
            <a:endParaRPr kumimoji="1" lang="ja-JP" altLang="en-US"/>
          </a:p>
        </p:txBody>
      </p:sp>
      <p:sp>
        <p:nvSpPr>
          <p:cNvPr id="4" name="スライド イメージ プレースホルダー 3"/>
          <p:cNvSpPr>
            <a:spLocks noGrp="1" noRot="1" noChangeAspect="1"/>
          </p:cNvSpPr>
          <p:nvPr>
            <p:ph type="sldImg" idx="2"/>
          </p:nvPr>
        </p:nvSpPr>
        <p:spPr>
          <a:xfrm>
            <a:off x="2216150" y="1233488"/>
            <a:ext cx="2305050" cy="3330575"/>
          </a:xfrm>
          <a:prstGeom prst="rect">
            <a:avLst/>
          </a:prstGeom>
          <a:noFill/>
          <a:ln w="12700">
            <a:solidFill>
              <a:prstClr val="black"/>
            </a:solidFill>
          </a:ln>
        </p:spPr>
        <p:txBody>
          <a:bodyPr vert="horz" lIns="87547" tIns="43773" rIns="87547" bIns="43773" rtlCol="0" anchor="ctr"/>
          <a:lstStyle/>
          <a:p>
            <a:endParaRPr lang="ja-JP" altLang="en-US"/>
          </a:p>
        </p:txBody>
      </p:sp>
      <p:sp>
        <p:nvSpPr>
          <p:cNvPr id="5" name="ノート プレースホルダー 4"/>
          <p:cNvSpPr>
            <a:spLocks noGrp="1"/>
          </p:cNvSpPr>
          <p:nvPr>
            <p:ph type="body" sz="quarter" idx="3"/>
          </p:nvPr>
        </p:nvSpPr>
        <p:spPr>
          <a:xfrm>
            <a:off x="674329" y="4748747"/>
            <a:ext cx="5388610" cy="3884086"/>
          </a:xfrm>
          <a:prstGeom prst="rect">
            <a:avLst/>
          </a:prstGeom>
        </p:spPr>
        <p:txBody>
          <a:bodyPr vert="horz" lIns="87547" tIns="43773" rIns="87547" bIns="4377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2004"/>
            <a:ext cx="2918580" cy="494311"/>
          </a:xfrm>
          <a:prstGeom prst="rect">
            <a:avLst/>
          </a:prstGeom>
        </p:spPr>
        <p:txBody>
          <a:bodyPr vert="horz" lIns="87547" tIns="43773" rIns="87547" bIns="43773"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15678" y="9372004"/>
            <a:ext cx="2918579" cy="494311"/>
          </a:xfrm>
          <a:prstGeom prst="rect">
            <a:avLst/>
          </a:prstGeom>
        </p:spPr>
        <p:txBody>
          <a:bodyPr vert="horz" lIns="87547" tIns="43773" rIns="87547" bIns="43773" rtlCol="0" anchor="b"/>
          <a:lstStyle>
            <a:lvl1pPr algn="r">
              <a:defRPr sz="1100"/>
            </a:lvl1pPr>
          </a:lstStyle>
          <a:p>
            <a:fld id="{EA2F754F-4F62-4E41-927C-493E673BC878}" type="slidenum">
              <a:rPr kumimoji="1" lang="ja-JP" altLang="en-US" smtClean="0"/>
              <a:t>‹#›</a:t>
            </a:fld>
            <a:endParaRPr kumimoji="1" lang="ja-JP" altLang="en-US"/>
          </a:p>
        </p:txBody>
      </p:sp>
    </p:spTree>
    <p:extLst>
      <p:ext uri="{BB962C8B-B14F-4D97-AF65-F5344CB8AC3E}">
        <p14:creationId xmlns:p14="http://schemas.microsoft.com/office/powerpoint/2010/main" val="57965876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0A76A71-5373-4972-84C2-9A3D5E56C233}" type="datetimeFigureOut">
              <a:rPr kumimoji="1" lang="ja-JP" altLang="en-US" smtClean="0"/>
              <a:t>2025/11/14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E7EE9B-B170-459E-859B-AB012AD99ADC}" type="slidenum">
              <a:rPr kumimoji="1" lang="ja-JP" altLang="en-US" smtClean="0"/>
              <a:t>‹#›</a:t>
            </a:fld>
            <a:endParaRPr kumimoji="1" lang="ja-JP" altLang="en-US"/>
          </a:p>
        </p:txBody>
      </p:sp>
    </p:spTree>
    <p:extLst>
      <p:ext uri="{BB962C8B-B14F-4D97-AF65-F5344CB8AC3E}">
        <p14:creationId xmlns:p14="http://schemas.microsoft.com/office/powerpoint/2010/main" val="3888553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0A76A71-5373-4972-84C2-9A3D5E56C233}" type="datetimeFigureOut">
              <a:rPr kumimoji="1" lang="ja-JP" altLang="en-US" smtClean="0"/>
              <a:t>2025/11/14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E7EE9B-B170-459E-859B-AB012AD99ADC}" type="slidenum">
              <a:rPr kumimoji="1" lang="ja-JP" altLang="en-US" smtClean="0"/>
              <a:t>‹#›</a:t>
            </a:fld>
            <a:endParaRPr kumimoji="1" lang="ja-JP" altLang="en-US"/>
          </a:p>
        </p:txBody>
      </p:sp>
    </p:spTree>
    <p:extLst>
      <p:ext uri="{BB962C8B-B14F-4D97-AF65-F5344CB8AC3E}">
        <p14:creationId xmlns:p14="http://schemas.microsoft.com/office/powerpoint/2010/main" val="218554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0A76A71-5373-4972-84C2-9A3D5E56C233}" type="datetimeFigureOut">
              <a:rPr kumimoji="1" lang="ja-JP" altLang="en-US" smtClean="0"/>
              <a:t>2025/11/14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E7EE9B-B170-459E-859B-AB012AD99ADC}" type="slidenum">
              <a:rPr kumimoji="1" lang="ja-JP" altLang="en-US" smtClean="0"/>
              <a:t>‹#›</a:t>
            </a:fld>
            <a:endParaRPr kumimoji="1" lang="ja-JP" altLang="en-US"/>
          </a:p>
        </p:txBody>
      </p:sp>
    </p:spTree>
    <p:extLst>
      <p:ext uri="{BB962C8B-B14F-4D97-AF65-F5344CB8AC3E}">
        <p14:creationId xmlns:p14="http://schemas.microsoft.com/office/powerpoint/2010/main" val="873318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0A76A71-5373-4972-84C2-9A3D5E56C233}" type="datetimeFigureOut">
              <a:rPr kumimoji="1" lang="ja-JP" altLang="en-US" smtClean="0"/>
              <a:t>2025/11/14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E7EE9B-B170-459E-859B-AB012AD99ADC}" type="slidenum">
              <a:rPr kumimoji="1" lang="ja-JP" altLang="en-US" smtClean="0"/>
              <a:t>‹#›</a:t>
            </a:fld>
            <a:endParaRPr kumimoji="1" lang="ja-JP" altLang="en-US"/>
          </a:p>
        </p:txBody>
      </p:sp>
    </p:spTree>
    <p:extLst>
      <p:ext uri="{BB962C8B-B14F-4D97-AF65-F5344CB8AC3E}">
        <p14:creationId xmlns:p14="http://schemas.microsoft.com/office/powerpoint/2010/main" val="1990590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0A76A71-5373-4972-84C2-9A3D5E56C233}" type="datetimeFigureOut">
              <a:rPr kumimoji="1" lang="ja-JP" altLang="en-US" smtClean="0"/>
              <a:t>2025/11/14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E7EE9B-B170-459E-859B-AB012AD99ADC}" type="slidenum">
              <a:rPr kumimoji="1" lang="ja-JP" altLang="en-US" smtClean="0"/>
              <a:t>‹#›</a:t>
            </a:fld>
            <a:endParaRPr kumimoji="1" lang="ja-JP" altLang="en-US"/>
          </a:p>
        </p:txBody>
      </p:sp>
    </p:spTree>
    <p:extLst>
      <p:ext uri="{BB962C8B-B14F-4D97-AF65-F5344CB8AC3E}">
        <p14:creationId xmlns:p14="http://schemas.microsoft.com/office/powerpoint/2010/main" val="2982193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0A76A71-5373-4972-84C2-9A3D5E56C233}" type="datetimeFigureOut">
              <a:rPr kumimoji="1" lang="ja-JP" altLang="en-US" smtClean="0"/>
              <a:t>2025/11/14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2E7EE9B-B170-459E-859B-AB012AD99ADC}" type="slidenum">
              <a:rPr kumimoji="1" lang="ja-JP" altLang="en-US" smtClean="0"/>
              <a:t>‹#›</a:t>
            </a:fld>
            <a:endParaRPr kumimoji="1" lang="ja-JP" altLang="en-US"/>
          </a:p>
        </p:txBody>
      </p:sp>
    </p:spTree>
    <p:extLst>
      <p:ext uri="{BB962C8B-B14F-4D97-AF65-F5344CB8AC3E}">
        <p14:creationId xmlns:p14="http://schemas.microsoft.com/office/powerpoint/2010/main" val="595563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0A76A71-5373-4972-84C2-9A3D5E56C233}" type="datetimeFigureOut">
              <a:rPr kumimoji="1" lang="ja-JP" altLang="en-US" smtClean="0"/>
              <a:t>2025/11/14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2E7EE9B-B170-459E-859B-AB012AD99ADC}" type="slidenum">
              <a:rPr kumimoji="1" lang="ja-JP" altLang="en-US" smtClean="0"/>
              <a:t>‹#›</a:t>
            </a:fld>
            <a:endParaRPr kumimoji="1" lang="ja-JP" altLang="en-US"/>
          </a:p>
        </p:txBody>
      </p:sp>
    </p:spTree>
    <p:extLst>
      <p:ext uri="{BB962C8B-B14F-4D97-AF65-F5344CB8AC3E}">
        <p14:creationId xmlns:p14="http://schemas.microsoft.com/office/powerpoint/2010/main" val="2737917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0A76A71-5373-4972-84C2-9A3D5E56C233}" type="datetimeFigureOut">
              <a:rPr kumimoji="1" lang="ja-JP" altLang="en-US" smtClean="0"/>
              <a:t>2025/11/14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2E7EE9B-B170-459E-859B-AB012AD99ADC}" type="slidenum">
              <a:rPr kumimoji="1" lang="ja-JP" altLang="en-US" smtClean="0"/>
              <a:t>‹#›</a:t>
            </a:fld>
            <a:endParaRPr kumimoji="1" lang="ja-JP" altLang="en-US"/>
          </a:p>
        </p:txBody>
      </p:sp>
    </p:spTree>
    <p:extLst>
      <p:ext uri="{BB962C8B-B14F-4D97-AF65-F5344CB8AC3E}">
        <p14:creationId xmlns:p14="http://schemas.microsoft.com/office/powerpoint/2010/main" val="3502053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A76A71-5373-4972-84C2-9A3D5E56C233}" type="datetimeFigureOut">
              <a:rPr kumimoji="1" lang="ja-JP" altLang="en-US" smtClean="0"/>
              <a:t>2025/11/14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2E7EE9B-B170-459E-859B-AB012AD99ADC}" type="slidenum">
              <a:rPr kumimoji="1" lang="ja-JP" altLang="en-US" smtClean="0"/>
              <a:t>‹#›</a:t>
            </a:fld>
            <a:endParaRPr kumimoji="1" lang="ja-JP" altLang="en-US"/>
          </a:p>
        </p:txBody>
      </p:sp>
    </p:spTree>
    <p:extLst>
      <p:ext uri="{BB962C8B-B14F-4D97-AF65-F5344CB8AC3E}">
        <p14:creationId xmlns:p14="http://schemas.microsoft.com/office/powerpoint/2010/main" val="599181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0A76A71-5373-4972-84C2-9A3D5E56C233}" type="datetimeFigureOut">
              <a:rPr kumimoji="1" lang="ja-JP" altLang="en-US" smtClean="0"/>
              <a:t>2025/11/14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2E7EE9B-B170-459E-859B-AB012AD99ADC}" type="slidenum">
              <a:rPr kumimoji="1" lang="ja-JP" altLang="en-US" smtClean="0"/>
              <a:t>‹#›</a:t>
            </a:fld>
            <a:endParaRPr kumimoji="1" lang="ja-JP" altLang="en-US"/>
          </a:p>
        </p:txBody>
      </p:sp>
    </p:spTree>
    <p:extLst>
      <p:ext uri="{BB962C8B-B14F-4D97-AF65-F5344CB8AC3E}">
        <p14:creationId xmlns:p14="http://schemas.microsoft.com/office/powerpoint/2010/main" val="680628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0A76A71-5373-4972-84C2-9A3D5E56C233}" type="datetimeFigureOut">
              <a:rPr kumimoji="1" lang="ja-JP" altLang="en-US" smtClean="0"/>
              <a:t>2025/11/14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2E7EE9B-B170-459E-859B-AB012AD99ADC}" type="slidenum">
              <a:rPr kumimoji="1" lang="ja-JP" altLang="en-US" smtClean="0"/>
              <a:t>‹#›</a:t>
            </a:fld>
            <a:endParaRPr kumimoji="1" lang="ja-JP" altLang="en-US"/>
          </a:p>
        </p:txBody>
      </p:sp>
    </p:spTree>
    <p:extLst>
      <p:ext uri="{BB962C8B-B14F-4D97-AF65-F5344CB8AC3E}">
        <p14:creationId xmlns:p14="http://schemas.microsoft.com/office/powerpoint/2010/main" val="11748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F0A76A71-5373-4972-84C2-9A3D5E56C233}" type="datetimeFigureOut">
              <a:rPr kumimoji="1" lang="ja-JP" altLang="en-US" smtClean="0"/>
              <a:t>2025/11/14</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A2E7EE9B-B170-459E-859B-AB012AD99ADC}" type="slidenum">
              <a:rPr kumimoji="1" lang="ja-JP" altLang="en-US" smtClean="0"/>
              <a:t>‹#›</a:t>
            </a:fld>
            <a:endParaRPr kumimoji="1" lang="ja-JP" altLang="en-US"/>
          </a:p>
        </p:txBody>
      </p:sp>
    </p:spTree>
    <p:extLst>
      <p:ext uri="{BB962C8B-B14F-4D97-AF65-F5344CB8AC3E}">
        <p14:creationId xmlns:p14="http://schemas.microsoft.com/office/powerpoint/2010/main" val="33421390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https://x.com/npomusicsharing" TargetMode="External"/><Relationship Id="rId7" Type="http://schemas.openxmlformats.org/officeDocument/2006/relationships/image" Target="../media/image12.JPG"/><Relationship Id="rId2" Type="http://schemas.openxmlformats.org/officeDocument/2006/relationships/hyperlink" Target="http://www.musicsharing.jp/" TargetMode="Externa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hyperlink" Target="https://www.instagram.com/npomusicsharing/" TargetMode="External"/><Relationship Id="rId10" Type="http://schemas.openxmlformats.org/officeDocument/2006/relationships/image" Target="../media/image15.png"/><Relationship Id="rId4" Type="http://schemas.openxmlformats.org/officeDocument/2006/relationships/hyperlink" Target="https://www.facebook.com/npomusicsharing" TargetMode="External"/><Relationship Id="rId9" Type="http://schemas.openxmlformats.org/officeDocument/2006/relationships/image" Target="../media/image14.JP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package" Target="../embeddings/Microsoft_Excel_Worksheet.xlsx"/></Relationships>
</file>

<file path=ppt/slides/_rels/slide4.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3" Type="http://schemas.openxmlformats.org/officeDocument/2006/relationships/image" Target="../media/image24.jpeg"/><Relationship Id="rId7" Type="http://schemas.openxmlformats.org/officeDocument/2006/relationships/image" Target="../media/image28.jpg"/><Relationship Id="rId12" Type="http://schemas.openxmlformats.org/officeDocument/2006/relationships/image" Target="../media/image33.jpeg"/><Relationship Id="rId2" Type="http://schemas.openxmlformats.org/officeDocument/2006/relationships/image" Target="../media/image23.png"/><Relationship Id="rId16" Type="http://schemas.openxmlformats.org/officeDocument/2006/relationships/image" Target="../media/image37.jpeg"/><Relationship Id="rId1" Type="http://schemas.openxmlformats.org/officeDocument/2006/relationships/slideLayout" Target="../slideLayouts/slideLayout4.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5" Type="http://schemas.openxmlformats.org/officeDocument/2006/relationships/image" Target="../media/image36.jp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g"/><Relationship Id="rId14" Type="http://schemas.openxmlformats.org/officeDocument/2006/relationships/image" Target="../media/image35.jpeg"/></Relationships>
</file>

<file path=ppt/slides/_rels/slide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package" Target="../embeddings/Microsoft_Excel_Worksheet1.xlsx"/><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14.JPG"/><Relationship Id="rId4" Type="http://schemas.openxmlformats.org/officeDocument/2006/relationships/image" Target="../media/image39.JPG"/></Relationships>
</file>

<file path=ppt/slides/_rels/slide6.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4.png"/><Relationship Id="rId2" Type="http://schemas.openxmlformats.org/officeDocument/2006/relationships/package" Target="../embeddings/Microsoft_Excel_Worksheet2.xlsx"/><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package" Target="../embeddings/Microsoft_Excel_Worksheet3.xlsx"/></Relationships>
</file>

<file path=ppt/slides/_rels/slide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B0C346-E3EB-E194-34F3-35F2FE481A3C}"/>
              </a:ext>
            </a:extLst>
          </p:cNvPr>
          <p:cNvSpPr>
            <a:spLocks noGrp="1"/>
          </p:cNvSpPr>
          <p:nvPr>
            <p:ph type="ctrTitle"/>
          </p:nvPr>
        </p:nvSpPr>
        <p:spPr>
          <a:xfrm>
            <a:off x="514350" y="1669069"/>
            <a:ext cx="5829300" cy="1122871"/>
          </a:xfrm>
        </p:spPr>
        <p:txBody>
          <a:bodyPr>
            <a:spAutoFit/>
          </a:bodyPr>
          <a:lstStyle/>
          <a:p>
            <a:pPr>
              <a:lnSpc>
                <a:spcPct val="150000"/>
              </a:lnSpc>
            </a:pPr>
            <a:r>
              <a:rPr kumimoji="1" lang="ja-JP" altLang="en-US" sz="2400" dirty="0">
                <a:latin typeface="Meiryo UI" panose="020B0604030504040204" pitchFamily="50" charset="-128"/>
                <a:ea typeface="Meiryo UI" panose="020B0604030504040204" pitchFamily="50" charset="-128"/>
              </a:rPr>
              <a:t>訪問プログラム</a:t>
            </a:r>
            <a:r>
              <a:rPr kumimoji="1" lang="en-US" altLang="ja-JP" sz="2400" dirty="0">
                <a:latin typeface="Meiryo UI" panose="020B0604030504040204" pitchFamily="50" charset="-128"/>
                <a:ea typeface="Meiryo UI" panose="020B0604030504040204" pitchFamily="50" charset="-128"/>
              </a:rPr>
              <a:t>2026</a:t>
            </a:r>
            <a:br>
              <a:rPr kumimoji="1" lang="en-US" altLang="ja-JP" sz="2400" dirty="0">
                <a:latin typeface="Meiryo UI" panose="020B0604030504040204" pitchFamily="50" charset="-128"/>
                <a:ea typeface="Meiryo UI" panose="020B0604030504040204" pitchFamily="50" charset="-128"/>
              </a:rPr>
            </a:br>
            <a:r>
              <a:rPr kumimoji="1" lang="ja-JP" altLang="en-US" sz="2400" dirty="0">
                <a:latin typeface="Meiryo UI" panose="020B0604030504040204" pitchFamily="50" charset="-128"/>
                <a:ea typeface="Meiryo UI" panose="020B0604030504040204" pitchFamily="50" charset="-128"/>
              </a:rPr>
              <a:t>開催団体募集要項</a:t>
            </a:r>
          </a:p>
        </p:txBody>
      </p:sp>
      <p:sp>
        <p:nvSpPr>
          <p:cNvPr id="3" name="字幕 2">
            <a:extLst>
              <a:ext uri="{FF2B5EF4-FFF2-40B4-BE49-F238E27FC236}">
                <a16:creationId xmlns:a16="http://schemas.microsoft.com/office/drawing/2014/main" id="{8F8DC2FD-E877-3E6B-CCEE-9A17D8BDACAB}"/>
              </a:ext>
            </a:extLst>
          </p:cNvPr>
          <p:cNvSpPr>
            <a:spLocks noGrp="1"/>
          </p:cNvSpPr>
          <p:nvPr>
            <p:ph type="subTitle" idx="1"/>
          </p:nvPr>
        </p:nvSpPr>
        <p:spPr>
          <a:xfrm>
            <a:off x="1268870" y="6400864"/>
            <a:ext cx="3221202" cy="1774332"/>
          </a:xfrm>
        </p:spPr>
        <p:txBody>
          <a:bodyPr wrap="square">
            <a:spAutoFit/>
          </a:bodyPr>
          <a:lstStyle/>
          <a:p>
            <a:pPr algn="l"/>
            <a:r>
              <a:rPr kumimoji="1" lang="ja-JP" altLang="en-US" sz="1100" dirty="0">
                <a:latin typeface="Meiryo UI" panose="020B0604030504040204" pitchFamily="50" charset="-128"/>
                <a:ea typeface="Meiryo UI" panose="020B0604030504040204" pitchFamily="50" charset="-128"/>
              </a:rPr>
              <a:t>目 次　　　　　　</a:t>
            </a:r>
          </a:p>
          <a:p>
            <a:pPr algn="l"/>
            <a:r>
              <a:rPr kumimoji="1" lang="ja-JP" altLang="en-US" sz="1100" dirty="0">
                <a:latin typeface="Meiryo UI" panose="020B0604030504040204" pitchFamily="50" charset="-128"/>
                <a:ea typeface="Meiryo UI" panose="020B0604030504040204" pitchFamily="50" charset="-128"/>
              </a:rPr>
              <a:t>ミュージック・シェアリング</a:t>
            </a:r>
            <a:r>
              <a:rPr lang="ja-JP" altLang="en-US" sz="1100" dirty="0">
                <a:latin typeface="Meiryo UI" panose="020B0604030504040204" pitchFamily="50" charset="-128"/>
                <a:ea typeface="Meiryo UI" panose="020B0604030504040204" pitchFamily="50" charset="-128"/>
              </a:rPr>
              <a:t>について</a:t>
            </a:r>
            <a:r>
              <a:rPr kumimoji="1" lang="ja-JP" altLang="en-US" sz="11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	P 1</a:t>
            </a:r>
          </a:p>
          <a:p>
            <a:pPr algn="l"/>
            <a:r>
              <a:rPr kumimoji="1" lang="ja-JP" altLang="en-US" sz="1100" dirty="0">
                <a:latin typeface="Meiryo UI" panose="020B0604030504040204" pitchFamily="50" charset="-128"/>
                <a:ea typeface="Meiryo UI" panose="020B0604030504040204" pitchFamily="50" charset="-128"/>
              </a:rPr>
              <a:t>訪問プログラムとは	</a:t>
            </a:r>
            <a:r>
              <a:rPr kumimoji="1" lang="en-US" altLang="ja-JP" sz="1100" dirty="0">
                <a:latin typeface="Meiryo UI" panose="020B0604030504040204" pitchFamily="50" charset="-128"/>
                <a:ea typeface="Meiryo UI" panose="020B0604030504040204" pitchFamily="50" charset="-128"/>
              </a:rPr>
              <a:t>		P 2</a:t>
            </a:r>
          </a:p>
          <a:p>
            <a:pPr algn="l"/>
            <a:r>
              <a:rPr kumimoji="1" lang="ja-JP" altLang="en-US" sz="1100" dirty="0">
                <a:latin typeface="Meiryo UI" panose="020B0604030504040204" pitchFamily="50" charset="-128"/>
                <a:ea typeface="Meiryo UI" panose="020B0604030504040204" pitchFamily="50" charset="-128"/>
              </a:rPr>
              <a:t>訪問プログラム</a:t>
            </a:r>
            <a:r>
              <a:rPr lang="en-US" altLang="ja-JP" sz="1100" dirty="0">
                <a:latin typeface="Meiryo UI" panose="020B0604030504040204" pitchFamily="50" charset="-128"/>
                <a:ea typeface="Meiryo UI" panose="020B0604030504040204" pitchFamily="50" charset="-128"/>
              </a:rPr>
              <a:t>2026 </a:t>
            </a:r>
            <a:r>
              <a:rPr lang="ja-JP" altLang="en-US" sz="1100" dirty="0">
                <a:latin typeface="Meiryo UI" panose="020B0604030504040204" pitchFamily="50" charset="-128"/>
                <a:ea typeface="Meiryo UI" panose="020B0604030504040204" pitchFamily="50" charset="-128"/>
              </a:rPr>
              <a:t>実施概要</a:t>
            </a:r>
            <a:r>
              <a:rPr kumimoji="1" lang="ja-JP" altLang="en-US" sz="11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	P 3</a:t>
            </a:r>
          </a:p>
          <a:p>
            <a:pPr algn="l"/>
            <a:r>
              <a:rPr lang="ja-JP" altLang="en-US" sz="1100" dirty="0">
                <a:latin typeface="Meiryo UI" panose="020B0604030504040204" pitchFamily="50" charset="-128"/>
                <a:ea typeface="Meiryo UI" panose="020B0604030504040204" pitchFamily="50" charset="-128"/>
              </a:rPr>
              <a:t>開催にあたって</a:t>
            </a:r>
            <a:r>
              <a:rPr lang="en-US" altLang="ja-JP" sz="11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		P 4</a:t>
            </a:r>
          </a:p>
          <a:p>
            <a:pPr algn="l"/>
            <a:r>
              <a:rPr lang="en-US" altLang="ja-JP" sz="1100" dirty="0">
                <a:latin typeface="Meiryo UI" panose="020B0604030504040204" pitchFamily="50" charset="-128"/>
                <a:ea typeface="Meiryo UI" panose="020B0604030504040204" pitchFamily="50" charset="-128"/>
              </a:rPr>
              <a:t>Q</a:t>
            </a: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A</a:t>
            </a:r>
            <a:r>
              <a:rPr lang="ja-JP" altLang="en-US" sz="1100" dirty="0">
                <a:latin typeface="Meiryo UI" panose="020B0604030504040204" pitchFamily="50" charset="-128"/>
                <a:ea typeface="Meiryo UI" panose="020B0604030504040204" pitchFamily="50" charset="-128"/>
              </a:rPr>
              <a:t>　よくある質問</a:t>
            </a:r>
            <a:r>
              <a:rPr kumimoji="1" lang="ja-JP" altLang="en-US" sz="11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		P 5</a:t>
            </a:r>
          </a:p>
          <a:p>
            <a:pPr algn="l"/>
            <a:r>
              <a:rPr kumimoji="1" lang="ja-JP" altLang="en-US" sz="1100" dirty="0">
                <a:latin typeface="Meiryo UI" panose="020B0604030504040204" pitchFamily="50" charset="-128"/>
                <a:ea typeface="Meiryo UI" panose="020B0604030504040204" pitchFamily="50" charset="-128"/>
              </a:rPr>
              <a:t>申込書　記入例	</a:t>
            </a:r>
            <a:r>
              <a:rPr kumimoji="1" lang="en-US" altLang="ja-JP" sz="1100" dirty="0">
                <a:latin typeface="Meiryo UI" panose="020B0604030504040204" pitchFamily="50" charset="-128"/>
                <a:ea typeface="Meiryo UI" panose="020B0604030504040204" pitchFamily="50" charset="-128"/>
              </a:rPr>
              <a:t>		P 6</a:t>
            </a:r>
          </a:p>
        </p:txBody>
      </p:sp>
      <p:pic>
        <p:nvPicPr>
          <p:cNvPr id="4" name="図 3">
            <a:extLst>
              <a:ext uri="{FF2B5EF4-FFF2-40B4-BE49-F238E27FC236}">
                <a16:creationId xmlns:a16="http://schemas.microsoft.com/office/drawing/2014/main" id="{E6F27DB0-C3DE-60DF-464C-36F35626C4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9000" y="698989"/>
            <a:ext cx="900000" cy="740698"/>
          </a:xfrm>
          <a:prstGeom prst="rect">
            <a:avLst/>
          </a:prstGeom>
          <a:noFill/>
        </p:spPr>
      </p:pic>
      <p:grpSp>
        <p:nvGrpSpPr>
          <p:cNvPr id="36" name="グループ化 35">
            <a:extLst>
              <a:ext uri="{FF2B5EF4-FFF2-40B4-BE49-F238E27FC236}">
                <a16:creationId xmlns:a16="http://schemas.microsoft.com/office/drawing/2014/main" id="{26124910-27FA-2631-BF57-517FF212C1FD}"/>
              </a:ext>
            </a:extLst>
          </p:cNvPr>
          <p:cNvGrpSpPr/>
          <p:nvPr/>
        </p:nvGrpSpPr>
        <p:grpSpPr>
          <a:xfrm>
            <a:off x="2315984" y="8609103"/>
            <a:ext cx="3332964" cy="733226"/>
            <a:chOff x="1178520" y="8347797"/>
            <a:chExt cx="3332964" cy="733226"/>
          </a:xfrm>
        </p:grpSpPr>
        <p:pic>
          <p:nvPicPr>
            <p:cNvPr id="7" name="図 6" descr="アイコン が含まれている画像&#10;&#10;自動的に生成された説明">
              <a:extLst>
                <a:ext uri="{FF2B5EF4-FFF2-40B4-BE49-F238E27FC236}">
                  <a16:creationId xmlns:a16="http://schemas.microsoft.com/office/drawing/2014/main" id="{0EDC4F28-945B-6C1E-B36D-97066E6CB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980" y="8347797"/>
              <a:ext cx="2517648" cy="328422"/>
            </a:xfrm>
            <a:prstGeom prst="rect">
              <a:avLst/>
            </a:prstGeom>
          </p:spPr>
        </p:pic>
        <p:sp>
          <p:nvSpPr>
            <p:cNvPr id="5" name="テキスト ボックス 4">
              <a:extLst>
                <a:ext uri="{FF2B5EF4-FFF2-40B4-BE49-F238E27FC236}">
                  <a16:creationId xmlns:a16="http://schemas.microsoft.com/office/drawing/2014/main" id="{F9DC5E63-E058-01F6-FA4D-F82B32CE0677}"/>
                </a:ext>
              </a:extLst>
            </p:cNvPr>
            <p:cNvSpPr txBox="1"/>
            <p:nvPr/>
          </p:nvSpPr>
          <p:spPr>
            <a:xfrm>
              <a:off x="1178520" y="8373137"/>
              <a:ext cx="3332964" cy="707886"/>
            </a:xfrm>
            <a:prstGeom prst="rect">
              <a:avLst/>
            </a:prstGeom>
            <a:noFill/>
          </p:spPr>
          <p:txBody>
            <a:bodyPr wrap="none" rtlCol="0">
              <a:spAutoFit/>
            </a:bodyPr>
            <a:lstStyle/>
            <a:p>
              <a:pPr>
                <a:lnSpc>
                  <a:spcPct val="200000"/>
                </a:lnSpc>
              </a:pPr>
              <a:r>
                <a:rPr kumimoji="1" lang="ja-JP" altLang="en-US" sz="800" dirty="0">
                  <a:latin typeface="Meiryo UI" panose="020B0604030504040204" pitchFamily="50" charset="-128"/>
                  <a:ea typeface="Meiryo UI" panose="020B0604030504040204" pitchFamily="50" charset="-128"/>
                </a:rPr>
                <a:t>認定</a:t>
              </a:r>
              <a:r>
                <a:rPr kumimoji="1" lang="en-US" altLang="ja-JP" sz="800" dirty="0">
                  <a:latin typeface="Meiryo UI" panose="020B0604030504040204" pitchFamily="50" charset="-128"/>
                  <a:ea typeface="Meiryo UI" panose="020B0604030504040204" pitchFamily="50" charset="-128"/>
                </a:rPr>
                <a:t>NPO</a:t>
              </a:r>
              <a:r>
                <a:rPr kumimoji="1" lang="ja-JP" altLang="en-US" sz="800" dirty="0">
                  <a:latin typeface="Meiryo UI" panose="020B0604030504040204" pitchFamily="50" charset="-128"/>
                  <a:ea typeface="Meiryo UI" panose="020B0604030504040204" pitchFamily="50" charset="-128"/>
                </a:rPr>
                <a:t>法人</a:t>
              </a:r>
              <a:endParaRPr kumimoji="1" lang="ja-JP" altLang="en-US"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102-0083</a:t>
              </a:r>
              <a:r>
                <a:rPr kumimoji="1" lang="ja-JP" altLang="en-US" sz="800" dirty="0">
                  <a:latin typeface="Meiryo UI" panose="020B0604030504040204" pitchFamily="50" charset="-128"/>
                  <a:ea typeface="Meiryo UI" panose="020B0604030504040204" pitchFamily="50" charset="-128"/>
                </a:rPr>
                <a:t>東京都千代田区麹町</a:t>
              </a:r>
              <a:r>
                <a:rPr kumimoji="1" lang="en-US" altLang="ja-JP" sz="800" dirty="0">
                  <a:latin typeface="Meiryo UI" panose="020B0604030504040204" pitchFamily="50" charset="-128"/>
                  <a:ea typeface="Meiryo UI" panose="020B0604030504040204" pitchFamily="50" charset="-128"/>
                </a:rPr>
                <a:t>2</a:t>
              </a:r>
              <a:r>
                <a:rPr kumimoji="1" lang="ja-JP" altLang="en-US" sz="800" dirty="0">
                  <a:latin typeface="Meiryo UI" panose="020B0604030504040204" pitchFamily="50" charset="-128"/>
                  <a:ea typeface="Meiryo UI" panose="020B0604030504040204" pitchFamily="50" charset="-128"/>
                </a:rPr>
                <a:t>丁目</a:t>
              </a:r>
              <a:r>
                <a:rPr kumimoji="1" lang="en-US" altLang="ja-JP" sz="800" dirty="0">
                  <a:latin typeface="Meiryo UI" panose="020B0604030504040204" pitchFamily="50" charset="-128"/>
                  <a:ea typeface="Meiryo UI" panose="020B0604030504040204" pitchFamily="50" charset="-128"/>
                </a:rPr>
                <a:t>5-18 </a:t>
              </a:r>
              <a:r>
                <a:rPr kumimoji="1" lang="ja-JP" altLang="en-US" sz="800" dirty="0">
                  <a:latin typeface="Meiryo UI" panose="020B0604030504040204" pitchFamily="50" charset="-128"/>
                  <a:ea typeface="Meiryo UI" panose="020B0604030504040204" pitchFamily="50" charset="-128"/>
                </a:rPr>
                <a:t>半蔵門ハウス</a:t>
              </a:r>
              <a:r>
                <a:rPr kumimoji="1" lang="en-US" altLang="ja-JP" sz="800" dirty="0">
                  <a:latin typeface="Meiryo UI" panose="020B0604030504040204" pitchFamily="50" charset="-128"/>
                  <a:ea typeface="Meiryo UI" panose="020B0604030504040204" pitchFamily="50" charset="-128"/>
                </a:rPr>
                <a:t>601</a:t>
              </a:r>
            </a:p>
            <a:p>
              <a:r>
                <a:rPr kumimoji="1" lang="en-US" altLang="ja-JP" sz="800" dirty="0">
                  <a:latin typeface="Meiryo UI" panose="020B0604030504040204" pitchFamily="50" charset="-128"/>
                  <a:ea typeface="Meiryo UI" panose="020B0604030504040204" pitchFamily="50" charset="-128"/>
                </a:rPr>
                <a:t>TEL</a:t>
              </a:r>
              <a:r>
                <a:rPr kumimoji="1" lang="ja-JP" altLang="en-US" sz="800" dirty="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03-6256-9733 FAX</a:t>
              </a:r>
              <a:r>
                <a:rPr kumimoji="1" lang="ja-JP" altLang="en-US" sz="800" dirty="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03-6256-9734</a:t>
              </a:r>
              <a:r>
                <a:rPr kumimoji="1" lang="ja-JP" altLang="en-US" sz="800" dirty="0">
                  <a:latin typeface="Meiryo UI" panose="020B0604030504040204" pitchFamily="50" charset="-128"/>
                  <a:ea typeface="Meiryo UI" panose="020B0604030504040204" pitchFamily="50" charset="-128"/>
                </a:rPr>
                <a:t>　担当者：野本、佐久間</a:t>
              </a:r>
            </a:p>
            <a:p>
              <a:r>
                <a:rPr kumimoji="1" lang="en-US" altLang="ja-JP" sz="800" dirty="0">
                  <a:latin typeface="Meiryo UI" panose="020B0604030504040204" pitchFamily="50" charset="-128"/>
                  <a:ea typeface="Meiryo UI" panose="020B0604030504040204" pitchFamily="50" charset="-128"/>
                </a:rPr>
                <a:t>E-mail</a:t>
              </a:r>
              <a:r>
                <a:rPr kumimoji="1" lang="ja-JP" altLang="en-US" sz="800" dirty="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info@musicsharing.jp</a:t>
              </a:r>
            </a:p>
          </p:txBody>
        </p:sp>
      </p:grpSp>
      <p:pic>
        <p:nvPicPr>
          <p:cNvPr id="35" name="図 34" descr="ダイアグラム が含まれている画像&#10;&#10;自動的に生成された説明">
            <a:extLst>
              <a:ext uri="{FF2B5EF4-FFF2-40B4-BE49-F238E27FC236}">
                <a16:creationId xmlns:a16="http://schemas.microsoft.com/office/drawing/2014/main" id="{11C1797C-4A7F-516D-DAE9-B584B516C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202" y="8536294"/>
            <a:ext cx="854675" cy="855574"/>
          </a:xfrm>
          <a:prstGeom prst="rect">
            <a:avLst/>
          </a:prstGeom>
        </p:spPr>
      </p:pic>
      <p:pic>
        <p:nvPicPr>
          <p:cNvPr id="23" name="図 22" descr="黒い背景とぼやけた写真&#10;&#10;自動的に生成された説明">
            <a:extLst>
              <a:ext uri="{FF2B5EF4-FFF2-40B4-BE49-F238E27FC236}">
                <a16:creationId xmlns:a16="http://schemas.microsoft.com/office/drawing/2014/main" id="{993A4855-9576-EBBD-1CFF-AD7104475986}"/>
              </a:ext>
            </a:extLst>
          </p:cNvPr>
          <p:cNvPicPr>
            <a:picLocks noChangeAspect="1"/>
          </p:cNvPicPr>
          <p:nvPr/>
        </p:nvPicPr>
        <p:blipFill rotWithShape="1">
          <a:blip r:embed="rId5">
            <a:extLst>
              <a:ext uri="{28A0092B-C50C-407E-A947-70E740481C1C}">
                <a14:useLocalDpi xmlns:a14="http://schemas.microsoft.com/office/drawing/2010/main" val="0"/>
              </a:ext>
            </a:extLst>
          </a:blip>
          <a:srcRect l="-13526" t="37876" r="101207" b="43807"/>
          <a:stretch/>
        </p:blipFill>
        <p:spPr>
          <a:xfrm>
            <a:off x="8576753" y="1481560"/>
            <a:ext cx="844801" cy="706622"/>
          </a:xfrm>
          <a:prstGeom prst="rect">
            <a:avLst/>
          </a:prstGeom>
        </p:spPr>
      </p:pic>
      <p:pic>
        <p:nvPicPr>
          <p:cNvPr id="12" name="図 11">
            <a:extLst>
              <a:ext uri="{FF2B5EF4-FFF2-40B4-BE49-F238E27FC236}">
                <a16:creationId xmlns:a16="http://schemas.microsoft.com/office/drawing/2014/main" id="{80C51B86-CFB9-DADB-58FA-595AE24D136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1000000">
            <a:off x="4648716" y="6220649"/>
            <a:ext cx="883689" cy="1306121"/>
          </a:xfrm>
          <a:prstGeom prst="rect">
            <a:avLst/>
          </a:prstGeom>
        </p:spPr>
      </p:pic>
      <p:pic>
        <p:nvPicPr>
          <p:cNvPr id="14" name="図 13" descr="部屋 が含まれている画像&#10;&#10;自動的に生成された説明">
            <a:extLst>
              <a:ext uri="{FF2B5EF4-FFF2-40B4-BE49-F238E27FC236}">
                <a16:creationId xmlns:a16="http://schemas.microsoft.com/office/drawing/2014/main" id="{9540195F-C3A9-FC4C-B642-0A0AEC025A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00000">
            <a:off x="5357164" y="7038287"/>
            <a:ext cx="749933" cy="1080000"/>
          </a:xfrm>
          <a:prstGeom prst="rect">
            <a:avLst/>
          </a:prstGeom>
        </p:spPr>
      </p:pic>
      <p:grpSp>
        <p:nvGrpSpPr>
          <p:cNvPr id="21" name="グループ化 20">
            <a:extLst>
              <a:ext uri="{FF2B5EF4-FFF2-40B4-BE49-F238E27FC236}">
                <a16:creationId xmlns:a16="http://schemas.microsoft.com/office/drawing/2014/main" id="{FB30CF84-D49E-10E7-9737-998807DE15A3}"/>
              </a:ext>
            </a:extLst>
          </p:cNvPr>
          <p:cNvGrpSpPr/>
          <p:nvPr/>
        </p:nvGrpSpPr>
        <p:grpSpPr>
          <a:xfrm>
            <a:off x="1568122" y="3197224"/>
            <a:ext cx="3721756" cy="2600048"/>
            <a:chOff x="1568122" y="3294760"/>
            <a:chExt cx="3721756" cy="2600048"/>
          </a:xfrm>
        </p:grpSpPr>
        <p:pic>
          <p:nvPicPr>
            <p:cNvPr id="33" name="図 32">
              <a:extLst>
                <a:ext uri="{FF2B5EF4-FFF2-40B4-BE49-F238E27FC236}">
                  <a16:creationId xmlns:a16="http://schemas.microsoft.com/office/drawing/2014/main" id="{400E92C1-99CC-5EE4-2CE8-D18BD5E593B8}"/>
                </a:ext>
              </a:extLst>
            </p:cNvPr>
            <p:cNvPicPr>
              <a:picLocks noChangeAspect="1"/>
            </p:cNvPicPr>
            <p:nvPr/>
          </p:nvPicPr>
          <p:blipFill>
            <a:blip r:embed="rId8">
              <a:extLst>
                <a:ext uri="{28A0092B-C50C-407E-A947-70E740481C1C}">
                  <a14:useLocalDpi xmlns:a14="http://schemas.microsoft.com/office/drawing/2010/main" val="0"/>
                </a:ext>
              </a:extLst>
            </a:blip>
            <a:srcRect t="4160" b="4160"/>
            <a:stretch/>
          </p:blipFill>
          <p:spPr>
            <a:xfrm>
              <a:off x="1578586" y="3294969"/>
              <a:ext cx="1800000" cy="1238191"/>
            </a:xfrm>
            <a:prstGeom prst="rect">
              <a:avLst/>
            </a:prstGeom>
          </p:spPr>
        </p:pic>
        <p:pic>
          <p:nvPicPr>
            <p:cNvPr id="8" name="図 7">
              <a:extLst>
                <a:ext uri="{FF2B5EF4-FFF2-40B4-BE49-F238E27FC236}">
                  <a16:creationId xmlns:a16="http://schemas.microsoft.com/office/drawing/2014/main" id="{8B72F76A-E729-AE9A-5C1A-C1F70A3A69CD}"/>
                </a:ext>
              </a:extLst>
            </p:cNvPr>
            <p:cNvPicPr>
              <a:picLocks noChangeAspect="1"/>
            </p:cNvPicPr>
            <p:nvPr/>
          </p:nvPicPr>
          <p:blipFill>
            <a:blip r:embed="rId9">
              <a:extLst>
                <a:ext uri="{28A0092B-C50C-407E-A947-70E740481C1C}">
                  <a14:useLocalDpi xmlns:a14="http://schemas.microsoft.com/office/drawing/2010/main" val="0"/>
                </a:ext>
              </a:extLst>
            </a:blip>
            <a:srcRect t="4133" b="4133"/>
            <a:stretch/>
          </p:blipFill>
          <p:spPr>
            <a:xfrm>
              <a:off x="3489878" y="3294760"/>
              <a:ext cx="1800000" cy="1238400"/>
            </a:xfrm>
            <a:prstGeom prst="rect">
              <a:avLst/>
            </a:prstGeom>
          </p:spPr>
        </p:pic>
        <p:pic>
          <p:nvPicPr>
            <p:cNvPr id="16" name="図 15">
              <a:extLst>
                <a:ext uri="{FF2B5EF4-FFF2-40B4-BE49-F238E27FC236}">
                  <a16:creationId xmlns:a16="http://schemas.microsoft.com/office/drawing/2014/main" id="{F5D09159-2C7A-5696-3012-171398C083A9}"/>
                </a:ext>
              </a:extLst>
            </p:cNvPr>
            <p:cNvPicPr>
              <a:picLocks noChangeAspect="1"/>
            </p:cNvPicPr>
            <p:nvPr/>
          </p:nvPicPr>
          <p:blipFill>
            <a:blip r:embed="rId10">
              <a:extLst>
                <a:ext uri="{28A0092B-C50C-407E-A947-70E740481C1C}">
                  <a14:useLocalDpi xmlns:a14="http://schemas.microsoft.com/office/drawing/2010/main" val="0"/>
                </a:ext>
              </a:extLst>
            </a:blip>
            <a:srcRect l="1544" r="1544"/>
            <a:stretch/>
          </p:blipFill>
          <p:spPr>
            <a:xfrm>
              <a:off x="3489878" y="4656408"/>
              <a:ext cx="1800000" cy="1238400"/>
            </a:xfrm>
            <a:prstGeom prst="rect">
              <a:avLst/>
            </a:prstGeom>
          </p:spPr>
        </p:pic>
        <p:pic>
          <p:nvPicPr>
            <p:cNvPr id="20" name="図 19">
              <a:extLst>
                <a:ext uri="{FF2B5EF4-FFF2-40B4-BE49-F238E27FC236}">
                  <a16:creationId xmlns:a16="http://schemas.microsoft.com/office/drawing/2014/main" id="{ED051C66-3AD9-0396-6E30-1D3E4A3B51DF}"/>
                </a:ext>
              </a:extLst>
            </p:cNvPr>
            <p:cNvPicPr>
              <a:picLocks noChangeAspect="1"/>
            </p:cNvPicPr>
            <p:nvPr/>
          </p:nvPicPr>
          <p:blipFill>
            <a:blip r:embed="rId11">
              <a:extLst>
                <a:ext uri="{28A0092B-C50C-407E-A947-70E740481C1C}">
                  <a14:useLocalDpi xmlns:a14="http://schemas.microsoft.com/office/drawing/2010/main" val="0"/>
                </a:ext>
              </a:extLst>
            </a:blip>
            <a:srcRect t="4152" b="4152"/>
            <a:stretch/>
          </p:blipFill>
          <p:spPr>
            <a:xfrm>
              <a:off x="1568122" y="4656408"/>
              <a:ext cx="1800000" cy="1238400"/>
            </a:xfrm>
            <a:prstGeom prst="rect">
              <a:avLst/>
            </a:prstGeom>
          </p:spPr>
        </p:pic>
      </p:grpSp>
    </p:spTree>
    <p:extLst>
      <p:ext uri="{BB962C8B-B14F-4D97-AF65-F5344CB8AC3E}">
        <p14:creationId xmlns:p14="http://schemas.microsoft.com/office/powerpoint/2010/main" val="3534655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1FAD8B09-B082-114A-15CB-6E50B1504E21}"/>
              </a:ext>
            </a:extLst>
          </p:cNvPr>
          <p:cNvSpPr/>
          <p:nvPr/>
        </p:nvSpPr>
        <p:spPr>
          <a:xfrm>
            <a:off x="369000" y="7275276"/>
            <a:ext cx="5925247" cy="2176635"/>
          </a:xfrm>
          <a:prstGeom prst="roundRect">
            <a:avLst>
              <a:gd name="adj" fmla="val 9199"/>
            </a:avLst>
          </a:prstGeom>
          <a:noFill/>
          <a:ln>
            <a:solidFill>
              <a:srgbClr val="CCFF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646A5A7-322B-2808-A02D-92C2DB098DC4}"/>
              </a:ext>
            </a:extLst>
          </p:cNvPr>
          <p:cNvSpPr txBox="1"/>
          <p:nvPr/>
        </p:nvSpPr>
        <p:spPr>
          <a:xfrm>
            <a:off x="556162" y="3098503"/>
            <a:ext cx="5616576" cy="2646878"/>
          </a:xfrm>
          <a:prstGeom prst="rect">
            <a:avLst/>
          </a:prstGeom>
          <a:noFill/>
          <a:ln w="38100" cap="rnd" cmpd="dbl">
            <a:noFill/>
          </a:ln>
        </p:spPr>
        <p:txBody>
          <a:bodyPr wrap="square" rtlCol="0">
            <a:spAutoFit/>
          </a:bodyPr>
          <a:lstStyle/>
          <a:p>
            <a:pPr>
              <a:lnSpc>
                <a:spcPct val="150000"/>
              </a:lnSpc>
              <a:spcAft>
                <a:spcPts val="600"/>
              </a:spcAft>
            </a:pPr>
            <a:r>
              <a:rPr kumimoji="1" lang="ja-JP" altLang="en-US" sz="1200" b="1" dirty="0">
                <a:solidFill>
                  <a:srgbClr val="00B050"/>
                </a:solidFill>
                <a:latin typeface="Meiryo UI" panose="020B0604030504040204" pitchFamily="50" charset="-128"/>
                <a:ea typeface="Meiryo UI" panose="020B0604030504040204" pitchFamily="50" charset="-128"/>
              </a:rPr>
              <a:t>「訪問プログラム</a:t>
            </a:r>
            <a:r>
              <a:rPr kumimoji="1" lang="en-US" altLang="ja-JP" sz="1200" b="1" dirty="0">
                <a:solidFill>
                  <a:srgbClr val="00B050"/>
                </a:solidFill>
                <a:latin typeface="Meiryo UI" panose="020B0604030504040204" pitchFamily="50" charset="-128"/>
                <a:ea typeface="Meiryo UI" panose="020B0604030504040204" pitchFamily="50" charset="-128"/>
              </a:rPr>
              <a:t>2026</a:t>
            </a:r>
            <a:r>
              <a:rPr kumimoji="1" lang="ja-JP" altLang="en-US" sz="1200" b="1" dirty="0">
                <a:solidFill>
                  <a:srgbClr val="00B050"/>
                </a:solidFill>
                <a:latin typeface="Meiryo UI" panose="020B0604030504040204" pitchFamily="50" charset="-128"/>
                <a:ea typeface="Meiryo UI" panose="020B0604030504040204" pitchFamily="50" charset="-128"/>
              </a:rPr>
              <a:t>」募集にあたって</a:t>
            </a:r>
          </a:p>
          <a:p>
            <a:pPr>
              <a:lnSpc>
                <a:spcPct val="180000"/>
              </a:lnSpc>
              <a:spcAft>
                <a:spcPts val="1200"/>
              </a:spcAft>
            </a:pPr>
            <a:r>
              <a:rPr kumimoji="1" lang="ja-JP" altLang="en-US" sz="1000" b="1" dirty="0">
                <a:latin typeface="Meiryo UI" panose="020B0604030504040204" pitchFamily="50" charset="-128"/>
                <a:ea typeface="Meiryo UI" panose="020B0604030504040204" pitchFamily="50" charset="-128"/>
              </a:rPr>
              <a:t>ミュージック・シェアリングは、本物の音楽を通して、子どもたちの豊かな心と創造力育成の一助になることを目的として、</a:t>
            </a:r>
            <a:r>
              <a:rPr kumimoji="1" lang="en-US" altLang="ja-JP" sz="1000" b="1" dirty="0">
                <a:latin typeface="Meiryo UI" panose="020B0604030504040204" pitchFamily="50" charset="-128"/>
                <a:ea typeface="Meiryo UI" panose="020B0604030504040204" pitchFamily="50" charset="-128"/>
              </a:rPr>
              <a:t>1993</a:t>
            </a:r>
            <a:r>
              <a:rPr kumimoji="1" lang="ja-JP" altLang="en-US" sz="1000" b="1" dirty="0">
                <a:latin typeface="Meiryo UI" panose="020B0604030504040204" pitchFamily="50" charset="-128"/>
                <a:ea typeface="Meiryo UI" panose="020B0604030504040204" pitchFamily="50" charset="-128"/>
              </a:rPr>
              <a:t>年より「訪問プログラム」を開始しました。</a:t>
            </a:r>
            <a:r>
              <a:rPr kumimoji="1" lang="en-US" altLang="ja-JP" sz="1000" b="1" dirty="0">
                <a:latin typeface="Meiryo UI" panose="020B0604030504040204" pitchFamily="50" charset="-128"/>
                <a:ea typeface="Meiryo UI" panose="020B0604030504040204" pitchFamily="50" charset="-128"/>
              </a:rPr>
              <a:t>2018</a:t>
            </a:r>
            <a:r>
              <a:rPr kumimoji="1" lang="ja-JP" altLang="en-US" sz="1000" b="1" dirty="0">
                <a:latin typeface="Meiryo UI" panose="020B0604030504040204" pitchFamily="50" charset="-128"/>
                <a:ea typeface="Meiryo UI" panose="020B0604030504040204" pitchFamily="50" charset="-128"/>
              </a:rPr>
              <a:t>年度からは少子高齢化が進む社会のニーズに応えて、高齢者や様々な事情で音楽に触れ合う機会の少ない方々へも生の音楽を届けています。</a:t>
            </a:r>
            <a:r>
              <a:rPr kumimoji="1" lang="en-US" altLang="ja-JP" sz="1000" b="1" dirty="0">
                <a:latin typeface="Meiryo UI" panose="020B0604030504040204" pitchFamily="50" charset="-128"/>
                <a:ea typeface="Meiryo UI" panose="020B0604030504040204" pitchFamily="50" charset="-128"/>
              </a:rPr>
              <a:t>2025</a:t>
            </a:r>
            <a:r>
              <a:rPr kumimoji="1" lang="ja-JP" altLang="en-US" sz="1000" b="1" dirty="0">
                <a:latin typeface="Meiryo UI" panose="020B0604030504040204" pitchFamily="50" charset="-128"/>
                <a:ea typeface="Meiryo UI" panose="020B0604030504040204" pitchFamily="50" charset="-128"/>
              </a:rPr>
              <a:t>年までに訪問コンサートを開催、訪問した施設は</a:t>
            </a:r>
            <a:r>
              <a:rPr kumimoji="1" lang="en-US" altLang="ja-JP" sz="1000" b="1" dirty="0">
                <a:latin typeface="Meiryo UI" panose="020B0604030504040204" pitchFamily="50" charset="-128"/>
                <a:ea typeface="Meiryo UI" panose="020B0604030504040204" pitchFamily="50" charset="-128"/>
              </a:rPr>
              <a:t>1100</a:t>
            </a:r>
            <a:r>
              <a:rPr kumimoji="1" lang="ja-JP" altLang="en-US" sz="1000" b="1" dirty="0">
                <a:latin typeface="Meiryo UI" panose="020B0604030504040204" pitchFamily="50" charset="-128"/>
                <a:ea typeface="Meiryo UI" panose="020B0604030504040204" pitchFamily="50" charset="-128"/>
              </a:rPr>
              <a:t>か所を超えました。また、本プログラムは、次代をになう若い芸術家たちが社会貢献活動に参加する好機ともなっています。 </a:t>
            </a:r>
            <a:r>
              <a:rPr kumimoji="1" lang="en-US" altLang="ja-JP" sz="1000" b="1" dirty="0">
                <a:latin typeface="Meiryo UI" panose="020B0604030504040204" pitchFamily="50" charset="-128"/>
                <a:ea typeface="Meiryo UI" panose="020B0604030504040204" pitchFamily="50" charset="-128"/>
              </a:rPr>
              <a:t>2026</a:t>
            </a:r>
            <a:r>
              <a:rPr kumimoji="1" lang="ja-JP" altLang="en-US" sz="1000" b="1" dirty="0">
                <a:latin typeface="Meiryo UI" panose="020B0604030504040204" pitchFamily="50" charset="-128"/>
                <a:ea typeface="Meiryo UI" panose="020B0604030504040204" pitchFamily="50" charset="-128"/>
              </a:rPr>
              <a:t>年度も日本全国から開催団体の募集を行います。新たな出会いを楽しみに、皆様からのご応募をお待ちしています。</a:t>
            </a:r>
          </a:p>
          <a:p>
            <a:pPr algn="r">
              <a:lnSpc>
                <a:spcPct val="150000"/>
              </a:lnSpc>
            </a:pPr>
            <a:r>
              <a:rPr kumimoji="1" lang="en-US" altLang="ja-JP" sz="1000" b="1" dirty="0">
                <a:latin typeface="Meiryo UI" panose="020B0604030504040204" pitchFamily="50" charset="-128"/>
                <a:ea typeface="Meiryo UI" panose="020B0604030504040204" pitchFamily="50" charset="-128"/>
              </a:rPr>
              <a:t>2025</a:t>
            </a:r>
            <a:r>
              <a:rPr kumimoji="1" lang="ja-JP" altLang="en-US" sz="1000" b="1" dirty="0">
                <a:latin typeface="Meiryo UI" panose="020B0604030504040204" pitchFamily="50" charset="-128"/>
                <a:ea typeface="Meiryo UI" panose="020B0604030504040204" pitchFamily="50" charset="-128"/>
              </a:rPr>
              <a:t>年</a:t>
            </a:r>
            <a:r>
              <a:rPr kumimoji="1" lang="en-US" altLang="ja-JP" sz="1000" b="1" dirty="0">
                <a:latin typeface="Meiryo UI" panose="020B0604030504040204" pitchFamily="50" charset="-128"/>
                <a:ea typeface="Meiryo UI" panose="020B0604030504040204" pitchFamily="50" charset="-128"/>
              </a:rPr>
              <a:t>11</a:t>
            </a:r>
            <a:r>
              <a:rPr kumimoji="1" lang="ja-JP" altLang="en-US" sz="1000" b="1" dirty="0">
                <a:latin typeface="Meiryo UI" panose="020B0604030504040204" pitchFamily="50" charset="-128"/>
                <a:ea typeface="Meiryo UI" panose="020B0604030504040204" pitchFamily="50" charset="-128"/>
              </a:rPr>
              <a:t>月</a:t>
            </a:r>
          </a:p>
          <a:p>
            <a:pPr algn="r"/>
            <a:r>
              <a:rPr kumimoji="1" lang="ja-JP" altLang="en-US" sz="900" dirty="0">
                <a:latin typeface="Meiryo UI" panose="020B0604030504040204" pitchFamily="50" charset="-128"/>
                <a:ea typeface="Meiryo UI" panose="020B0604030504040204" pitchFamily="50" charset="-128"/>
              </a:rPr>
              <a:t>認定</a:t>
            </a:r>
            <a:r>
              <a:rPr kumimoji="1" lang="en-US" altLang="ja-JP" sz="900" dirty="0">
                <a:latin typeface="Meiryo UI" panose="020B0604030504040204" pitchFamily="50" charset="-128"/>
                <a:ea typeface="Meiryo UI" panose="020B0604030504040204" pitchFamily="50" charset="-128"/>
              </a:rPr>
              <a:t>NPO</a:t>
            </a:r>
            <a:r>
              <a:rPr kumimoji="1" lang="ja-JP" altLang="en-US" sz="900" dirty="0">
                <a:latin typeface="Meiryo UI" panose="020B0604030504040204" pitchFamily="50" charset="-128"/>
                <a:ea typeface="Meiryo UI" panose="020B0604030504040204" pitchFamily="50" charset="-128"/>
              </a:rPr>
              <a:t>法人ミュージック・シェアリング　理事長　</a:t>
            </a:r>
            <a:r>
              <a:rPr kumimoji="1" lang="ja-JP" altLang="en-US" sz="1000" b="1" dirty="0">
                <a:latin typeface="Meiryo UI" panose="020B0604030504040204" pitchFamily="50" charset="-128"/>
                <a:ea typeface="Meiryo UI" panose="020B0604030504040204" pitchFamily="50" charset="-128"/>
              </a:rPr>
              <a:t>五嶋みどり</a:t>
            </a:r>
          </a:p>
        </p:txBody>
      </p:sp>
      <p:sp>
        <p:nvSpPr>
          <p:cNvPr id="6" name="テキスト ボックス 5">
            <a:extLst>
              <a:ext uri="{FF2B5EF4-FFF2-40B4-BE49-F238E27FC236}">
                <a16:creationId xmlns:a16="http://schemas.microsoft.com/office/drawing/2014/main" id="{3C903D17-A8E2-9228-A3B8-1352AE203069}"/>
              </a:ext>
            </a:extLst>
          </p:cNvPr>
          <p:cNvSpPr txBox="1"/>
          <p:nvPr/>
        </p:nvSpPr>
        <p:spPr>
          <a:xfrm>
            <a:off x="563753" y="7390320"/>
            <a:ext cx="3855848" cy="2054409"/>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理事長</a:t>
            </a:r>
          </a:p>
          <a:p>
            <a:pPr>
              <a:spcAft>
                <a:spcPts val="600"/>
              </a:spcAft>
            </a:pPr>
            <a:r>
              <a:rPr kumimoji="1" lang="ja-JP" altLang="en-US" sz="1200" b="1" dirty="0">
                <a:latin typeface="Meiryo UI" panose="020B0604030504040204" pitchFamily="50" charset="-128"/>
                <a:ea typeface="Meiryo UI" panose="020B0604030504040204" pitchFamily="50" charset="-128"/>
              </a:rPr>
              <a:t>五嶋みどり　</a:t>
            </a:r>
            <a:r>
              <a:rPr kumimoji="1" lang="en-US" altLang="ja-JP" sz="1200" b="1" dirty="0">
                <a:latin typeface="Meiryo UI" panose="020B0604030504040204" pitchFamily="50" charset="-128"/>
                <a:ea typeface="Meiryo UI" panose="020B0604030504040204" pitchFamily="50" charset="-128"/>
              </a:rPr>
              <a:t>MIDORI </a:t>
            </a:r>
            <a:r>
              <a:rPr kumimoji="1" lang="ja-JP" altLang="en-US" sz="1000" dirty="0">
                <a:latin typeface="Meiryo UI" panose="020B0604030504040204" pitchFamily="50" charset="-128"/>
                <a:ea typeface="Meiryo UI" panose="020B0604030504040204" pitchFamily="50" charset="-128"/>
              </a:rPr>
              <a:t>（ヴァイオリン）</a:t>
            </a:r>
          </a:p>
          <a:p>
            <a:pPr>
              <a:lnSpc>
                <a:spcPts val="1200"/>
              </a:lnSpc>
              <a:spcAft>
                <a:spcPts val="300"/>
              </a:spcAft>
            </a:pPr>
            <a:r>
              <a:rPr kumimoji="1" lang="ja-JP" altLang="en-US" sz="900" dirty="0">
                <a:latin typeface="Meiryo UI" panose="020B0604030504040204" pitchFamily="50" charset="-128"/>
                <a:ea typeface="Meiryo UI" panose="020B0604030504040204" pitchFamily="50" charset="-128"/>
              </a:rPr>
              <a:t>天才少女としてニューヨーク・フィルとの協演デビュー以来</a:t>
            </a:r>
            <a:r>
              <a:rPr kumimoji="1" lang="en-US" altLang="ja-JP" sz="900" dirty="0">
                <a:latin typeface="Meiryo UI" panose="020B0604030504040204" pitchFamily="50" charset="-128"/>
                <a:ea typeface="Meiryo UI" panose="020B0604030504040204" pitchFamily="50" charset="-128"/>
              </a:rPr>
              <a:t>40</a:t>
            </a:r>
            <a:r>
              <a:rPr kumimoji="1" lang="ja-JP" altLang="en-US" sz="900" dirty="0">
                <a:latin typeface="Meiryo UI" panose="020B0604030504040204" pitchFamily="50" charset="-128"/>
                <a:ea typeface="Meiryo UI" panose="020B0604030504040204" pitchFamily="50" charset="-128"/>
              </a:rPr>
              <a:t>年を経て、世界のトップアーティストとして活躍を続ける一方、音楽家／教育家／社会活動家のロールモデルとして、あらゆる人々に “本物の音楽”を届け続ける。「ミュージック・シェアリング」（日本）、「</a:t>
            </a:r>
            <a:r>
              <a:rPr kumimoji="1" lang="en-US" altLang="ja-JP" sz="900" dirty="0">
                <a:latin typeface="Meiryo UI" panose="020B0604030504040204" pitchFamily="50" charset="-128"/>
                <a:ea typeface="Meiryo UI" panose="020B0604030504040204" pitchFamily="50" charset="-128"/>
              </a:rPr>
              <a:t>Midori</a:t>
            </a: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Friends</a:t>
            </a:r>
            <a:r>
              <a:rPr kumimoji="1" lang="ja-JP" altLang="en-US" sz="900" dirty="0">
                <a:latin typeface="Meiryo UI" panose="020B0604030504040204" pitchFamily="50" charset="-128"/>
                <a:ea typeface="Meiryo UI" panose="020B0604030504040204" pitchFamily="50" charset="-128"/>
              </a:rPr>
              <a:t>」（米国</a:t>
            </a:r>
            <a:r>
              <a:rPr kumimoji="1" lang="en-US" altLang="ja-JP" sz="900" dirty="0">
                <a:latin typeface="Meiryo UI" panose="020B0604030504040204" pitchFamily="50" charset="-128"/>
                <a:ea typeface="Meiryo UI" panose="020B0604030504040204" pitchFamily="50" charset="-128"/>
              </a:rPr>
              <a:t>NY</a:t>
            </a:r>
            <a:r>
              <a:rPr kumimoji="1" lang="ja-JP" altLang="en-US" sz="900" dirty="0">
                <a:latin typeface="Meiryo UI" panose="020B0604030504040204" pitchFamily="50" charset="-128"/>
                <a:ea typeface="Meiryo UI" panose="020B0604030504040204" pitchFamily="50" charset="-128"/>
              </a:rPr>
              <a:t>）を</a:t>
            </a:r>
            <a:r>
              <a:rPr kumimoji="1" lang="en-US" altLang="ja-JP" sz="900" dirty="0">
                <a:latin typeface="Meiryo UI" panose="020B0604030504040204" pitchFamily="50" charset="-128"/>
                <a:ea typeface="Meiryo UI" panose="020B0604030504040204" pitchFamily="50" charset="-128"/>
              </a:rPr>
              <a:t>20</a:t>
            </a:r>
            <a:r>
              <a:rPr kumimoji="1" lang="ja-JP" altLang="en-US" sz="900" dirty="0">
                <a:latin typeface="Meiryo UI" panose="020B0604030504040204" pitchFamily="50" charset="-128"/>
                <a:ea typeface="Meiryo UI" panose="020B0604030504040204" pitchFamily="50" charset="-128"/>
              </a:rPr>
              <a:t>歳で設立し、広く企業から一般の人々まで共に歩み、その活動を次代に継承し続け、</a:t>
            </a:r>
            <a:r>
              <a:rPr kumimoji="1" lang="en-US" altLang="ja-JP" sz="900" dirty="0">
                <a:latin typeface="Meiryo UI" panose="020B0604030504040204" pitchFamily="50" charset="-128"/>
                <a:ea typeface="Meiryo UI" panose="020B0604030504040204" pitchFamily="50" charset="-128"/>
              </a:rPr>
              <a:t>2023</a:t>
            </a:r>
            <a:r>
              <a:rPr kumimoji="1" lang="ja-JP" altLang="en-US" sz="900" dirty="0">
                <a:latin typeface="Meiryo UI" panose="020B0604030504040204" pitchFamily="50" charset="-128"/>
                <a:ea typeface="Meiryo UI" panose="020B0604030504040204" pitchFamily="50" charset="-128"/>
              </a:rPr>
              <a:t>年には</a:t>
            </a:r>
            <a:r>
              <a:rPr kumimoji="1" lang="en-US" altLang="ja-JP" sz="900" dirty="0">
                <a:latin typeface="Meiryo UI" panose="020B0604030504040204" pitchFamily="50" charset="-128"/>
                <a:ea typeface="Meiryo UI" panose="020B0604030504040204" pitchFamily="50" charset="-128"/>
              </a:rPr>
              <a:t>30</a:t>
            </a:r>
            <a:r>
              <a:rPr kumimoji="1" lang="ja-JP" altLang="en-US" sz="900" dirty="0">
                <a:latin typeface="Meiryo UI" panose="020B0604030504040204" pitchFamily="50" charset="-128"/>
                <a:ea typeface="Meiryo UI" panose="020B0604030504040204" pitchFamily="50" charset="-128"/>
              </a:rPr>
              <a:t>周年の節目を迎える。使用楽器はグァルネリ・デル・ジェス「エクス・フーベルマン」（</a:t>
            </a:r>
            <a:r>
              <a:rPr kumimoji="1" lang="en-US" altLang="ja-JP" sz="900" dirty="0">
                <a:latin typeface="Meiryo UI" panose="020B0604030504040204" pitchFamily="50" charset="-128"/>
                <a:ea typeface="Meiryo UI" panose="020B0604030504040204" pitchFamily="50" charset="-128"/>
              </a:rPr>
              <a:t>1734</a:t>
            </a:r>
            <a:r>
              <a:rPr kumimoji="1" lang="ja-JP" altLang="en-US" sz="900" dirty="0">
                <a:latin typeface="Meiryo UI" panose="020B0604030504040204" pitchFamily="50" charset="-128"/>
                <a:ea typeface="Meiryo UI" panose="020B0604030504040204" pitchFamily="50" charset="-128"/>
              </a:rPr>
              <a:t>年製）。</a:t>
            </a:r>
            <a:r>
              <a:rPr kumimoji="1" lang="en-US" altLang="ja-JP" sz="900" dirty="0">
                <a:latin typeface="Meiryo UI" panose="020B0604030504040204" pitchFamily="50" charset="-128"/>
                <a:ea typeface="Meiryo UI" panose="020B0604030504040204" pitchFamily="50" charset="-128"/>
              </a:rPr>
              <a:t>2007</a:t>
            </a:r>
            <a:r>
              <a:rPr kumimoji="1" lang="ja-JP" altLang="en-US" sz="900" dirty="0">
                <a:latin typeface="Meiryo UI" panose="020B0604030504040204" pitchFamily="50" charset="-128"/>
                <a:ea typeface="Meiryo UI" panose="020B0604030504040204" pitchFamily="50" charset="-128"/>
              </a:rPr>
              <a:t>年より国連ピース・メッセンジャー。受賞歴多数。現在、カーティス音楽院とジュリアード音楽院教授を兼任。</a:t>
            </a:r>
            <a:endParaRPr kumimoji="1" lang="en-US" altLang="ja-JP" sz="1200" dirty="0">
              <a:latin typeface="Meiryo UI" panose="020B0604030504040204" pitchFamily="50" charset="-128"/>
              <a:ea typeface="Meiryo UI" panose="020B0604030504040204" pitchFamily="50" charset="-128"/>
            </a:endParaRPr>
          </a:p>
          <a:p>
            <a:r>
              <a:rPr kumimoji="1" lang="ja-JP" altLang="en-US" sz="900" dirty="0">
                <a:latin typeface="Arial" panose="020B0604020202020204" pitchFamily="34" charset="0"/>
                <a:ea typeface="Meiryo UI" panose="020B0604030504040204" pitchFamily="50" charset="-128"/>
                <a:cs typeface="Arial" panose="020B0604020202020204" pitchFamily="34" charset="0"/>
              </a:rPr>
              <a:t>公式サイト　</a:t>
            </a:r>
            <a:r>
              <a:rPr kumimoji="1" lang="en-US" altLang="ja-JP" sz="900" dirty="0">
                <a:latin typeface="Arial" panose="020B0604020202020204" pitchFamily="34" charset="0"/>
                <a:ea typeface="Meiryo UI" panose="020B0604030504040204" pitchFamily="50" charset="-128"/>
                <a:cs typeface="Arial" panose="020B0604020202020204" pitchFamily="34" charset="0"/>
              </a:rPr>
              <a:t>https://www.midori-violin.com</a:t>
            </a:r>
            <a:r>
              <a:rPr kumimoji="1" lang="ja-JP" altLang="en-US" sz="900" dirty="0">
                <a:latin typeface="Arial" panose="020B0604020202020204" pitchFamily="34" charset="0"/>
                <a:ea typeface="Meiryo UI" panose="020B0604030504040204" pitchFamily="50" charset="-128"/>
                <a:cs typeface="Arial" panose="020B0604020202020204" pitchFamily="34" charset="0"/>
              </a:rPr>
              <a:t>　　</a:t>
            </a:r>
          </a:p>
          <a:p>
            <a:r>
              <a:rPr kumimoji="1" lang="en-US" altLang="ja-JP" sz="900" dirty="0">
                <a:latin typeface="Arial" panose="020B0604020202020204" pitchFamily="34" charset="0"/>
                <a:ea typeface="Meiryo UI" panose="020B0604030504040204" pitchFamily="50" charset="-128"/>
                <a:cs typeface="Arial" panose="020B0604020202020204" pitchFamily="34" charset="0"/>
              </a:rPr>
              <a:t>Facebook</a:t>
            </a:r>
            <a:r>
              <a:rPr kumimoji="1" lang="ja-JP" altLang="en-US" sz="900" dirty="0">
                <a:latin typeface="Arial" panose="020B0604020202020204" pitchFamily="34" charset="0"/>
                <a:ea typeface="Meiryo UI" panose="020B0604030504040204" pitchFamily="50" charset="-128"/>
                <a:cs typeface="Arial" panose="020B0604020202020204" pitchFamily="34" charset="0"/>
              </a:rPr>
              <a:t>　</a:t>
            </a:r>
            <a:r>
              <a:rPr kumimoji="1" lang="en-US" altLang="ja-JP" sz="900" dirty="0">
                <a:latin typeface="Arial" panose="020B0604020202020204" pitchFamily="34" charset="0"/>
                <a:ea typeface="Meiryo UI" panose="020B0604030504040204" pitchFamily="50" charset="-128"/>
                <a:cs typeface="Arial" panose="020B0604020202020204" pitchFamily="34" charset="0"/>
              </a:rPr>
              <a:t>https://www.facebook.com/GoToMidori</a:t>
            </a:r>
            <a:r>
              <a:rPr kumimoji="1" lang="ja-JP" altLang="en-US" sz="900" dirty="0">
                <a:latin typeface="Arial" panose="020B0604020202020204" pitchFamily="34" charset="0"/>
                <a:ea typeface="Meiryo UI" panose="020B0604030504040204" pitchFamily="50" charset="-128"/>
                <a:cs typeface="Arial" panose="020B0604020202020204" pitchFamily="34" charset="0"/>
              </a:rPr>
              <a:t>　</a:t>
            </a:r>
          </a:p>
        </p:txBody>
      </p:sp>
      <p:sp>
        <p:nvSpPr>
          <p:cNvPr id="9" name="四角形: 角を丸くする 8">
            <a:extLst>
              <a:ext uri="{FF2B5EF4-FFF2-40B4-BE49-F238E27FC236}">
                <a16:creationId xmlns:a16="http://schemas.microsoft.com/office/drawing/2014/main" id="{06089346-3FA2-7C68-385C-44EDFF37E209}"/>
              </a:ext>
            </a:extLst>
          </p:cNvPr>
          <p:cNvSpPr/>
          <p:nvPr/>
        </p:nvSpPr>
        <p:spPr>
          <a:xfrm>
            <a:off x="368999" y="286475"/>
            <a:ext cx="5925247" cy="2920067"/>
          </a:xfrm>
          <a:prstGeom prst="roundRect">
            <a:avLst>
              <a:gd name="adj" fmla="val 8406"/>
            </a:avLst>
          </a:prstGeom>
          <a:solidFill>
            <a:srgbClr val="CCFF6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rIns="216000" rtlCol="0" anchor="t" anchorCtr="0">
            <a:spAutoFit/>
          </a:bodyPr>
          <a:lstStyle/>
          <a:p>
            <a:r>
              <a:rPr kumimoji="1" lang="ja-JP" altLang="en-US" sz="1400" dirty="0">
                <a:latin typeface="Meiryo UI" panose="020B0604030504040204" pitchFamily="50" charset="-128"/>
                <a:ea typeface="Meiryo UI" panose="020B0604030504040204" pitchFamily="50" charset="-128"/>
              </a:rPr>
              <a:t>　</a:t>
            </a:r>
            <a:r>
              <a:rPr kumimoji="1" lang="ja-JP" altLang="en-US" sz="1400" b="1" dirty="0">
                <a:solidFill>
                  <a:schemeClr val="bg1"/>
                </a:solidFill>
                <a:latin typeface="Meiryo UI" panose="020B0604030504040204" pitchFamily="50" charset="-128"/>
                <a:ea typeface="Meiryo UI" panose="020B0604030504040204" pitchFamily="50" charset="-128"/>
              </a:rPr>
              <a:t>ミュージック・シェアリングについて</a:t>
            </a:r>
            <a:endParaRPr kumimoji="1" lang="en-US" altLang="ja-JP" sz="1400" b="1" dirty="0">
              <a:solidFill>
                <a:schemeClr val="bg1"/>
              </a:solidFill>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pPr>
              <a:spcAft>
                <a:spcPts val="600"/>
              </a:spcAft>
            </a:pPr>
            <a:r>
              <a:rPr kumimoji="1" lang="ja-JP" altLang="en-US" sz="1000" b="1" dirty="0">
                <a:solidFill>
                  <a:srgbClr val="00B050"/>
                </a:solidFill>
                <a:latin typeface="Meiryo UI" panose="020B0604030504040204" pitchFamily="50" charset="-128"/>
                <a:ea typeface="Meiryo UI" panose="020B0604030504040204" pitchFamily="50" charset="-128"/>
              </a:rPr>
              <a:t>ミュージック・シェアリングの理念</a:t>
            </a:r>
          </a:p>
          <a:p>
            <a:pPr>
              <a:lnSpc>
                <a:spcPct val="150000"/>
              </a:lnSpc>
              <a:spcAft>
                <a:spcPts val="1200"/>
              </a:spcAft>
            </a:pPr>
            <a:r>
              <a:rPr kumimoji="1" lang="ja-JP" altLang="en-US" sz="1200" dirty="0">
                <a:solidFill>
                  <a:schemeClr val="tx1"/>
                </a:solidFill>
                <a:latin typeface="Meiryo UI" panose="020B0604030504040204" pitchFamily="50" charset="-128"/>
                <a:ea typeface="Meiryo UI" panose="020B0604030504040204" pitchFamily="50" charset="-128"/>
              </a:rPr>
              <a:t>ミュージック・シェアリングは、人々にとって本物の音楽、音楽家がもっと身近なものになるようにし、豊かな人間性をめざす環境作りの手助けを行います。たくさんの子どもたちや高齢者の方々が教養を高め続けられるようにするために、本物の音楽を通じて活動し、その内容を常に見直し、時代に先立って新たなプログラムを創造し続けていきます。</a:t>
            </a:r>
            <a:endParaRPr kumimoji="1" lang="en-US" altLang="ja-JP" sz="12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r>
              <a:rPr kumimoji="1" lang="ja-JP" altLang="en-US" sz="1000" dirty="0">
                <a:solidFill>
                  <a:schemeClr val="tx1"/>
                </a:solidFill>
                <a:latin typeface="Arial" panose="020B0604020202020204" pitchFamily="34" charset="0"/>
                <a:ea typeface="Meiryo UI" panose="020B0604030504040204" pitchFamily="50" charset="-128"/>
                <a:cs typeface="Arial" panose="020B0604020202020204" pitchFamily="34" charset="0"/>
              </a:rPr>
              <a:t>ミュージック・シェアリング　</a:t>
            </a:r>
            <a:r>
              <a:rPr kumimoji="1" lang="en-US" altLang="ja-JP" sz="1000" dirty="0">
                <a:solidFill>
                  <a:schemeClr val="tx1"/>
                </a:solidFill>
                <a:latin typeface="Arial" panose="020B0604020202020204" pitchFamily="34" charset="0"/>
                <a:ea typeface="Meiryo UI" panose="020B0604030504040204" pitchFamily="50" charset="-128"/>
                <a:cs typeface="Arial" panose="020B0604020202020204" pitchFamily="34" charset="0"/>
                <a:hlinkClick r:id="rId2"/>
              </a:rPr>
              <a:t>http://www.musicsharing.jp/</a:t>
            </a:r>
            <a:endParaRPr kumimoji="1" lang="en-US" altLang="ja-JP" sz="1000"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r>
              <a:rPr kumimoji="1" lang="en-US" altLang="ja-JP" sz="1000" dirty="0">
                <a:solidFill>
                  <a:schemeClr val="tx1"/>
                </a:solidFill>
                <a:latin typeface="Arial" panose="020B0604020202020204" pitchFamily="34" charset="0"/>
                <a:ea typeface="Meiryo UI" panose="020B0604030504040204" pitchFamily="50" charset="-128"/>
                <a:cs typeface="Arial" panose="020B0604020202020204" pitchFamily="34" charset="0"/>
              </a:rPr>
              <a:t>X - </a:t>
            </a:r>
            <a:r>
              <a:rPr kumimoji="1" lang="en-US" altLang="ja-JP" sz="1000" dirty="0">
                <a:solidFill>
                  <a:schemeClr val="tx1"/>
                </a:solidFill>
                <a:latin typeface="Arial" panose="020B0604020202020204" pitchFamily="34" charset="0"/>
                <a:ea typeface="Meiryo UI" panose="020B0604030504040204" pitchFamily="50" charset="-128"/>
                <a:cs typeface="Arial" panose="020B0604020202020204" pitchFamily="34" charset="0"/>
                <a:hlinkClick r:id="rId3"/>
              </a:rPr>
              <a:t>https://x.com/npomusicsharing</a:t>
            </a:r>
            <a:endParaRPr kumimoji="1" lang="en-US" altLang="ja-JP" sz="1000"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r>
              <a:rPr kumimoji="1" lang="en-US" altLang="ja-JP" sz="1000" dirty="0">
                <a:solidFill>
                  <a:schemeClr val="tx1"/>
                </a:solidFill>
                <a:latin typeface="Arial" panose="020B0604020202020204" pitchFamily="34" charset="0"/>
                <a:ea typeface="Meiryo UI" panose="020B0604030504040204" pitchFamily="50" charset="-128"/>
                <a:cs typeface="Arial" panose="020B0604020202020204" pitchFamily="34" charset="0"/>
              </a:rPr>
              <a:t>Facebook - </a:t>
            </a:r>
            <a:r>
              <a:rPr kumimoji="1" lang="en-US" altLang="ja-JP" sz="1000" dirty="0">
                <a:solidFill>
                  <a:schemeClr val="tx1"/>
                </a:solidFill>
                <a:latin typeface="Arial" panose="020B0604020202020204" pitchFamily="34" charset="0"/>
                <a:ea typeface="Meiryo UI" panose="020B0604030504040204" pitchFamily="50" charset="-128"/>
                <a:cs typeface="Arial" panose="020B0604020202020204" pitchFamily="34" charset="0"/>
                <a:hlinkClick r:id="rId4"/>
              </a:rPr>
              <a:t>https://www.facebook.com/npomusicsharing</a:t>
            </a:r>
            <a:endParaRPr kumimoji="1" lang="en-US" altLang="ja-JP" sz="1000"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r>
              <a:rPr kumimoji="1" lang="en-US" altLang="ja-JP" sz="1000" dirty="0">
                <a:solidFill>
                  <a:schemeClr val="tx1"/>
                </a:solidFill>
                <a:latin typeface="Arial" panose="020B0604020202020204" pitchFamily="34" charset="0"/>
                <a:ea typeface="Meiryo UI" panose="020B0604030504040204" pitchFamily="50" charset="-128"/>
                <a:cs typeface="Arial" panose="020B0604020202020204" pitchFamily="34" charset="0"/>
              </a:rPr>
              <a:t>Instagram - </a:t>
            </a:r>
            <a:r>
              <a:rPr kumimoji="1" lang="en-US" altLang="ja-JP" sz="1000" dirty="0">
                <a:solidFill>
                  <a:schemeClr val="tx1"/>
                </a:solidFill>
                <a:latin typeface="Arial" panose="020B0604020202020204" pitchFamily="34" charset="0"/>
                <a:ea typeface="Meiryo UI" panose="020B0604030504040204" pitchFamily="50" charset="-128"/>
                <a:cs typeface="Arial" panose="020B0604020202020204" pitchFamily="34" charset="0"/>
                <a:hlinkClick r:id="rId5"/>
              </a:rPr>
              <a:t>https://www.instagram.com/npomusicsharing/</a:t>
            </a:r>
            <a:endParaRPr kumimoji="1" lang="en-US" altLang="ja-JP" sz="1000"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endParaRPr kumimoji="1" lang="en-US" altLang="ja-JP" sz="1000"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grpSp>
        <p:nvGrpSpPr>
          <p:cNvPr id="13" name="グループ化 12">
            <a:extLst>
              <a:ext uri="{FF2B5EF4-FFF2-40B4-BE49-F238E27FC236}">
                <a16:creationId xmlns:a16="http://schemas.microsoft.com/office/drawing/2014/main" id="{5D910444-3626-A36A-3390-3A62B4399598}"/>
              </a:ext>
            </a:extLst>
          </p:cNvPr>
          <p:cNvGrpSpPr/>
          <p:nvPr/>
        </p:nvGrpSpPr>
        <p:grpSpPr>
          <a:xfrm>
            <a:off x="4652161" y="7597310"/>
            <a:ext cx="1398119" cy="1828885"/>
            <a:chOff x="4652161" y="7632870"/>
            <a:chExt cx="1398119" cy="1828885"/>
          </a:xfrm>
        </p:grpSpPr>
        <p:pic>
          <p:nvPicPr>
            <p:cNvPr id="8" name="図 7" descr="人, 子供, 若い, 少年 が含まれている画像&#10;&#10;自動的に生成された説明">
              <a:extLst>
                <a:ext uri="{FF2B5EF4-FFF2-40B4-BE49-F238E27FC236}">
                  <a16:creationId xmlns:a16="http://schemas.microsoft.com/office/drawing/2014/main" id="{4B35F948-A644-5210-95E6-08D39621B53A}"/>
                </a:ext>
              </a:extLst>
            </p:cNvPr>
            <p:cNvPicPr>
              <a:picLocks noChangeAspect="1"/>
            </p:cNvPicPr>
            <p:nvPr/>
          </p:nvPicPr>
          <p:blipFill rotWithShape="1">
            <a:blip r:embed="rId6">
              <a:extLst>
                <a:ext uri="{28A0092B-C50C-407E-A947-70E740481C1C}">
                  <a14:useLocalDpi xmlns:a14="http://schemas.microsoft.com/office/drawing/2010/main" val="0"/>
                </a:ext>
              </a:extLst>
            </a:blip>
            <a:srcRect t="15352"/>
            <a:stretch/>
          </p:blipFill>
          <p:spPr>
            <a:xfrm>
              <a:off x="4725821" y="7632870"/>
              <a:ext cx="1324459" cy="1684858"/>
            </a:xfrm>
            <a:prstGeom prst="rect">
              <a:avLst/>
            </a:prstGeom>
          </p:spPr>
        </p:pic>
        <p:sp>
          <p:nvSpPr>
            <p:cNvPr id="5" name="テキスト ボックス 4">
              <a:extLst>
                <a:ext uri="{FF2B5EF4-FFF2-40B4-BE49-F238E27FC236}">
                  <a16:creationId xmlns:a16="http://schemas.microsoft.com/office/drawing/2014/main" id="{10B84812-F984-F273-DA4E-3022431FE46C}"/>
                </a:ext>
              </a:extLst>
            </p:cNvPr>
            <p:cNvSpPr txBox="1"/>
            <p:nvPr/>
          </p:nvSpPr>
          <p:spPr>
            <a:xfrm>
              <a:off x="4652161" y="9277089"/>
              <a:ext cx="732893" cy="184666"/>
            </a:xfrm>
            <a:prstGeom prst="rect">
              <a:avLst/>
            </a:prstGeom>
            <a:noFill/>
          </p:spPr>
          <p:txBody>
            <a:bodyPr wrap="none" rtlCol="0">
              <a:spAutoFit/>
            </a:bodyPr>
            <a:lstStyle/>
            <a:p>
              <a:r>
                <a:rPr kumimoji="1" lang="en-US" altLang="ja-JP" sz="600" dirty="0">
                  <a:latin typeface="Arial" panose="020B0604020202020204" pitchFamily="34" charset="0"/>
                  <a:cs typeface="Arial" panose="020B0604020202020204" pitchFamily="34" charset="0"/>
                </a:rPr>
                <a:t>Photo: </a:t>
              </a:r>
              <a:r>
                <a:rPr kumimoji="1" lang="en-US" altLang="ja-JP" sz="600" dirty="0" err="1">
                  <a:latin typeface="Arial" panose="020B0604020202020204" pitchFamily="34" charset="0"/>
                  <a:cs typeface="Arial" panose="020B0604020202020204" pitchFamily="34" charset="0"/>
                </a:rPr>
                <a:t>S.Suzuki</a:t>
              </a:r>
              <a:endParaRPr kumimoji="1" lang="en-US" altLang="ja-JP" sz="600" dirty="0">
                <a:latin typeface="Arial" panose="020B0604020202020204" pitchFamily="34" charset="0"/>
                <a:cs typeface="Arial" panose="020B0604020202020204" pitchFamily="34" charset="0"/>
              </a:endParaRPr>
            </a:p>
          </p:txBody>
        </p:sp>
      </p:grpSp>
      <p:pic>
        <p:nvPicPr>
          <p:cNvPr id="7" name="図 6">
            <a:extLst>
              <a:ext uri="{FF2B5EF4-FFF2-40B4-BE49-F238E27FC236}">
                <a16:creationId xmlns:a16="http://schemas.microsoft.com/office/drawing/2014/main" id="{0C71FBB7-82C1-DC72-7E07-28D44793B005}"/>
              </a:ext>
            </a:extLst>
          </p:cNvPr>
          <p:cNvPicPr>
            <a:picLocks noChangeAspect="1"/>
          </p:cNvPicPr>
          <p:nvPr/>
        </p:nvPicPr>
        <p:blipFill>
          <a:blip r:embed="rId7">
            <a:extLst>
              <a:ext uri="{28A0092B-C50C-407E-A947-70E740481C1C}">
                <a14:useLocalDpi xmlns:a14="http://schemas.microsoft.com/office/drawing/2010/main" val="0"/>
              </a:ext>
            </a:extLst>
          </a:blip>
          <a:srcRect t="6619" b="6619"/>
          <a:stretch/>
        </p:blipFill>
        <p:spPr bwMode="auto">
          <a:xfrm rot="-300000">
            <a:off x="629084" y="5506638"/>
            <a:ext cx="1691817" cy="1100895"/>
          </a:xfrm>
          <a:prstGeom prst="rect">
            <a:avLst/>
          </a:prstGeom>
          <a:noFill/>
        </p:spPr>
      </p:pic>
      <p:pic>
        <p:nvPicPr>
          <p:cNvPr id="12" name="図 11">
            <a:extLst>
              <a:ext uri="{FF2B5EF4-FFF2-40B4-BE49-F238E27FC236}">
                <a16:creationId xmlns:a16="http://schemas.microsoft.com/office/drawing/2014/main" id="{65135EB5-21EA-3DC6-58AD-E2AD43F0C690}"/>
              </a:ext>
            </a:extLst>
          </p:cNvPr>
          <p:cNvPicPr>
            <a:picLocks noChangeAspect="1"/>
          </p:cNvPicPr>
          <p:nvPr/>
        </p:nvPicPr>
        <p:blipFill>
          <a:blip r:embed="rId8">
            <a:extLst>
              <a:ext uri="{28A0092B-C50C-407E-A947-70E740481C1C}">
                <a14:useLocalDpi xmlns:a14="http://schemas.microsoft.com/office/drawing/2010/main" val="0"/>
              </a:ext>
            </a:extLst>
          </a:blip>
          <a:srcRect t="2584" b="2584"/>
          <a:stretch/>
        </p:blipFill>
        <p:spPr bwMode="auto">
          <a:xfrm rot="300000">
            <a:off x="4501977" y="6160882"/>
            <a:ext cx="1440000" cy="1024194"/>
          </a:xfrm>
          <a:prstGeom prst="rect">
            <a:avLst/>
          </a:prstGeom>
          <a:noFill/>
          <a:ln>
            <a:noFill/>
          </a:ln>
          <a:extLst>
            <a:ext uri="{53640926-AAD7-44D8-BBD7-CCE9431645EC}">
              <a14:shadowObscured xmlns:a14="http://schemas.microsoft.com/office/drawing/2010/main"/>
            </a:ext>
          </a:extLst>
        </p:spPr>
      </p:pic>
      <p:pic>
        <p:nvPicPr>
          <p:cNvPr id="11" name="図 10">
            <a:extLst>
              <a:ext uri="{FF2B5EF4-FFF2-40B4-BE49-F238E27FC236}">
                <a16:creationId xmlns:a16="http://schemas.microsoft.com/office/drawing/2014/main" id="{146E5269-75E0-93E0-C966-FF8A29865D48}"/>
              </a:ext>
            </a:extLst>
          </p:cNvPr>
          <p:cNvPicPr>
            <a:picLocks noChangeAspect="1"/>
          </p:cNvPicPr>
          <p:nvPr/>
        </p:nvPicPr>
        <p:blipFill>
          <a:blip r:embed="rId9">
            <a:extLst>
              <a:ext uri="{28A0092B-C50C-407E-A947-70E740481C1C}">
                <a14:useLocalDpi xmlns:a14="http://schemas.microsoft.com/office/drawing/2010/main" val="0"/>
              </a:ext>
            </a:extLst>
          </a:blip>
          <a:srcRect t="478" b="478"/>
          <a:stretch/>
        </p:blipFill>
        <p:spPr bwMode="auto">
          <a:xfrm rot="-300000">
            <a:off x="3074867" y="5832421"/>
            <a:ext cx="1483635" cy="1102084"/>
          </a:xfrm>
          <a:prstGeom prst="rect">
            <a:avLst/>
          </a:prstGeom>
          <a:ln>
            <a:noFill/>
          </a:ln>
          <a:extLst>
            <a:ext uri="{53640926-AAD7-44D8-BBD7-CCE9431645EC}">
              <a14:shadowObscured xmlns:a14="http://schemas.microsoft.com/office/drawing/2010/main"/>
            </a:ext>
          </a:extLst>
        </p:spPr>
      </p:pic>
      <p:pic>
        <p:nvPicPr>
          <p:cNvPr id="14" name="図 13" descr="花, 花火, ウィンドウ が含まれている画像&#10;&#10;自動的に生成された説明">
            <a:extLst>
              <a:ext uri="{FF2B5EF4-FFF2-40B4-BE49-F238E27FC236}">
                <a16:creationId xmlns:a16="http://schemas.microsoft.com/office/drawing/2014/main" id="{7455BC9A-D63A-C3DC-58CD-63FC47DC5486}"/>
              </a:ext>
            </a:extLst>
          </p:cNvPr>
          <p:cNvPicPr>
            <a:picLocks noChangeAspect="1"/>
          </p:cNvPicPr>
          <p:nvPr/>
        </p:nvPicPr>
        <p:blipFill rotWithShape="1">
          <a:blip r:embed="rId10">
            <a:extLst>
              <a:ext uri="{28A0092B-C50C-407E-A947-70E740481C1C}">
                <a14:useLocalDpi xmlns:a14="http://schemas.microsoft.com/office/drawing/2010/main" val="0"/>
              </a:ext>
            </a:extLst>
          </a:blip>
          <a:srcRect l="33633" t="35515" r="29440" b="38286"/>
          <a:stretch/>
        </p:blipFill>
        <p:spPr>
          <a:xfrm>
            <a:off x="4082424" y="2206893"/>
            <a:ext cx="2172762" cy="867128"/>
          </a:xfrm>
          <a:prstGeom prst="rect">
            <a:avLst/>
          </a:prstGeom>
        </p:spPr>
      </p:pic>
      <p:sp>
        <p:nvSpPr>
          <p:cNvPr id="4" name="スライド番号プレースホルダー 3">
            <a:extLst>
              <a:ext uri="{FF2B5EF4-FFF2-40B4-BE49-F238E27FC236}">
                <a16:creationId xmlns:a16="http://schemas.microsoft.com/office/drawing/2014/main" id="{AF1E8601-18DC-D990-FE0B-30F27C04B52F}"/>
              </a:ext>
            </a:extLst>
          </p:cNvPr>
          <p:cNvSpPr>
            <a:spLocks noGrp="1"/>
          </p:cNvSpPr>
          <p:nvPr>
            <p:ph type="sldNum" sz="quarter" idx="12"/>
          </p:nvPr>
        </p:nvSpPr>
        <p:spPr>
          <a:xfrm>
            <a:off x="4934903" y="9371897"/>
            <a:ext cx="1543050" cy="527403"/>
          </a:xfrm>
        </p:spPr>
        <p:txBody>
          <a:bodyPr/>
          <a:lstStyle/>
          <a:p>
            <a:r>
              <a:rPr kumimoji="1" lang="en-US" altLang="ja-JP" dirty="0"/>
              <a:t>1</a:t>
            </a:r>
            <a:endParaRPr kumimoji="1" lang="ja-JP" altLang="en-US" dirty="0"/>
          </a:p>
        </p:txBody>
      </p:sp>
      <p:pic>
        <p:nvPicPr>
          <p:cNvPr id="10" name="図 9">
            <a:extLst>
              <a:ext uri="{FF2B5EF4-FFF2-40B4-BE49-F238E27FC236}">
                <a16:creationId xmlns:a16="http://schemas.microsoft.com/office/drawing/2014/main" id="{1FC3D88A-18DD-EB28-E8FA-47ED5E8F9566}"/>
              </a:ext>
            </a:extLst>
          </p:cNvPr>
          <p:cNvPicPr>
            <a:picLocks noChangeAspect="1"/>
          </p:cNvPicPr>
          <p:nvPr/>
        </p:nvPicPr>
        <p:blipFill>
          <a:blip r:embed="rId11">
            <a:extLst>
              <a:ext uri="{28A0092B-C50C-407E-A947-70E740481C1C}">
                <a14:useLocalDpi xmlns:a14="http://schemas.microsoft.com/office/drawing/2010/main" val="0"/>
              </a:ext>
            </a:extLst>
          </a:blip>
          <a:srcRect l="2553" r="2553"/>
          <a:stretch/>
        </p:blipFill>
        <p:spPr bwMode="auto">
          <a:xfrm rot="300000">
            <a:off x="1850370" y="6116106"/>
            <a:ext cx="1280542" cy="90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7284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A946F32-2AF6-8F20-5A9A-C7DB6BEE60E4}"/>
              </a:ext>
            </a:extLst>
          </p:cNvPr>
          <p:cNvSpPr txBox="1"/>
          <p:nvPr/>
        </p:nvSpPr>
        <p:spPr>
          <a:xfrm>
            <a:off x="502457" y="5980914"/>
            <a:ext cx="5753100" cy="1560492"/>
          </a:xfrm>
          <a:prstGeom prst="rect">
            <a:avLst/>
          </a:prstGeom>
          <a:noFill/>
        </p:spPr>
        <p:txBody>
          <a:bodyPr wrap="square" rtlCol="0">
            <a:spAutoFit/>
          </a:bodyPr>
          <a:lstStyle/>
          <a:p>
            <a:pPr>
              <a:spcAft>
                <a:spcPts val="300"/>
              </a:spcAft>
            </a:pPr>
            <a:r>
              <a:rPr kumimoji="1" lang="ja-JP" altLang="en-US" sz="1000" b="1" dirty="0">
                <a:solidFill>
                  <a:srgbClr val="00B050"/>
                </a:solidFill>
                <a:latin typeface="Meiryo UI" panose="020B0604030504040204" pitchFamily="50" charset="-128"/>
                <a:ea typeface="Meiryo UI" panose="020B0604030504040204" pitchFamily="50" charset="-128"/>
              </a:rPr>
              <a:t>訪問の対象となる団体</a:t>
            </a:r>
          </a:p>
          <a:p>
            <a:pPr>
              <a:spcAft>
                <a:spcPts val="300"/>
              </a:spcAft>
            </a:pPr>
            <a:r>
              <a:rPr kumimoji="1" lang="ja-JP" altLang="en-US" sz="1200" b="1" spc="-40" dirty="0">
                <a:latin typeface="Meiryo UI" panose="020B0604030504040204" pitchFamily="50" charset="-128"/>
                <a:ea typeface="Meiryo UI" panose="020B0604030504040204" pitchFamily="50" charset="-128"/>
              </a:rPr>
              <a:t>学校</a:t>
            </a:r>
            <a:r>
              <a:rPr kumimoji="1" lang="ja-JP" altLang="en-US" sz="1000" spc="-40" dirty="0">
                <a:latin typeface="Meiryo UI" panose="020B0604030504040204" pitchFamily="50" charset="-128"/>
                <a:ea typeface="Meiryo UI" panose="020B0604030504040204" pitchFamily="50" charset="-128"/>
              </a:rPr>
              <a:t>（小学校、特別支援学校、夜間学級など）</a:t>
            </a:r>
            <a:r>
              <a:rPr kumimoji="1" lang="ja-JP" altLang="en-US" sz="1000" b="1" spc="-40" dirty="0">
                <a:latin typeface="Meiryo UI" panose="020B0604030504040204" pitchFamily="50" charset="-128"/>
                <a:ea typeface="Meiryo UI" panose="020B0604030504040204" pitchFamily="50" charset="-128"/>
              </a:rPr>
              <a:t>、</a:t>
            </a:r>
            <a:r>
              <a:rPr kumimoji="1" lang="ja-JP" altLang="en-US" sz="1200" b="1" spc="-40" dirty="0">
                <a:latin typeface="Meiryo UI" panose="020B0604030504040204" pitchFamily="50" charset="-128"/>
                <a:ea typeface="Meiryo UI" panose="020B0604030504040204" pitchFamily="50" charset="-128"/>
              </a:rPr>
              <a:t>病院、児童福祉施設、高齢者施設などの施設</a:t>
            </a:r>
            <a:endParaRPr kumimoji="1" lang="en-US" altLang="ja-JP" sz="1200" b="1" spc="-40" dirty="0">
              <a:latin typeface="Meiryo UI" panose="020B0604030504040204" pitchFamily="50" charset="-128"/>
              <a:ea typeface="Meiryo UI" panose="020B0604030504040204" pitchFamily="50" charset="-128"/>
            </a:endParaRPr>
          </a:p>
          <a:p>
            <a:pPr>
              <a:spcAft>
                <a:spcPts val="300"/>
              </a:spcAft>
            </a:pPr>
            <a:r>
              <a:rPr kumimoji="1" lang="ja-JP" altLang="en-US" sz="1200" b="1" spc="-40" dirty="0">
                <a:latin typeface="Meiryo UI" panose="020B0604030504040204" pitchFamily="50" charset="-128"/>
                <a:ea typeface="Meiryo UI" panose="020B0604030504040204" pitchFamily="50" charset="-128"/>
              </a:rPr>
              <a:t>居宅介護支援事業所*　など</a:t>
            </a:r>
            <a:endParaRPr kumimoji="1" lang="ja-JP" altLang="en-US" sz="1000" b="1" spc="-40" dirty="0">
              <a:latin typeface="Meiryo UI" panose="020B0604030504040204" pitchFamily="50" charset="-128"/>
              <a:ea typeface="Meiryo UI" panose="020B0604030504040204" pitchFamily="50" charset="-128"/>
            </a:endParaRPr>
          </a:p>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自治体・教育委員会・社会福祉協議会からのご応募も受付けますが、個人及び</a:t>
            </a:r>
            <a:r>
              <a:rPr kumimoji="1" lang="en-US" altLang="ja-JP" sz="900" dirty="0">
                <a:latin typeface="Meiryo UI" panose="020B0604030504040204" pitchFamily="50" charset="-128"/>
                <a:ea typeface="Meiryo UI" panose="020B0604030504040204" pitchFamily="50" charset="-128"/>
              </a:rPr>
              <a:t>PTA</a:t>
            </a:r>
            <a:r>
              <a:rPr kumimoji="1" lang="ja-JP" altLang="en-US" sz="900" dirty="0">
                <a:latin typeface="Meiryo UI" panose="020B0604030504040204" pitchFamily="50" charset="-128"/>
                <a:ea typeface="Meiryo UI" panose="020B0604030504040204" pitchFamily="50" charset="-128"/>
              </a:rPr>
              <a:t>、保護者会、後援会などからの</a:t>
            </a:r>
            <a:endParaRPr kumimoji="1" lang="en-US" altLang="ja-JP" sz="900" dirty="0">
              <a:latin typeface="Meiryo UI" panose="020B0604030504040204" pitchFamily="50" charset="-128"/>
              <a:ea typeface="Meiryo UI" panose="020B0604030504040204" pitchFamily="50" charset="-128"/>
            </a:endParaRPr>
          </a:p>
          <a:p>
            <a:r>
              <a:rPr kumimoji="1" lang="en-US" altLang="ja-JP" sz="900" dirty="0">
                <a:latin typeface="Meiryo UI" panose="020B0604030504040204" pitchFamily="50" charset="-128"/>
                <a:ea typeface="Meiryo UI" panose="020B0604030504040204" pitchFamily="50" charset="-128"/>
              </a:rPr>
              <a:t>   </a:t>
            </a:r>
            <a:r>
              <a:rPr kumimoji="1" lang="ja-JP" altLang="en-US" sz="900" dirty="0">
                <a:latin typeface="Meiryo UI" panose="020B0604030504040204" pitchFamily="50" charset="-128"/>
                <a:ea typeface="Meiryo UI" panose="020B0604030504040204" pitchFamily="50" charset="-128"/>
              </a:rPr>
              <a:t>申請は受付けません。</a:t>
            </a:r>
          </a:p>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原則として、前年度実施した団体への</a:t>
            </a:r>
            <a:r>
              <a:rPr kumimoji="1" lang="en-US" altLang="ja-JP" sz="900" dirty="0">
                <a:latin typeface="Meiryo UI" panose="020B0604030504040204" pitchFamily="50" charset="-128"/>
                <a:ea typeface="Meiryo UI" panose="020B0604030504040204" pitchFamily="50" charset="-128"/>
              </a:rPr>
              <a:t>2</a:t>
            </a:r>
            <a:r>
              <a:rPr kumimoji="1" lang="ja-JP" altLang="en-US" sz="900" dirty="0">
                <a:latin typeface="Meiryo UI" panose="020B0604030504040204" pitchFamily="50" charset="-128"/>
                <a:ea typeface="Meiryo UI" panose="020B0604030504040204" pitchFamily="50" charset="-128"/>
              </a:rPr>
              <a:t>年連続訪問はいたしません。</a:t>
            </a:r>
          </a:p>
          <a:p>
            <a:pPr>
              <a:spcAft>
                <a:spcPts val="600"/>
              </a:spcAft>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人数によっては近隣の団体との合同開催も可能です。ご相談ください。</a:t>
            </a:r>
            <a:endParaRPr kumimoji="1" lang="en-US" altLang="ja-JP" sz="900" dirty="0">
              <a:latin typeface="Meiryo UI" panose="020B0604030504040204" pitchFamily="50" charset="-128"/>
              <a:ea typeface="Meiryo UI" panose="020B0604030504040204" pitchFamily="50" charset="-128"/>
            </a:endParaRPr>
          </a:p>
          <a:p>
            <a:pPr>
              <a:lnSpc>
                <a:spcPct val="150000"/>
              </a:lnSpc>
            </a:pPr>
            <a:r>
              <a:rPr kumimoji="1" lang="ja-JP" altLang="en-US" sz="1000" b="1" dirty="0">
                <a:solidFill>
                  <a:srgbClr val="00B050"/>
                </a:solidFill>
                <a:latin typeface="Meiryo UI" panose="020B0604030504040204" pitchFamily="50" charset="-128"/>
                <a:ea typeface="Meiryo UI" panose="020B0604030504040204" pitchFamily="50" charset="-128"/>
              </a:rPr>
              <a:t>プログラム実施例</a:t>
            </a:r>
          </a:p>
        </p:txBody>
      </p:sp>
      <p:sp>
        <p:nvSpPr>
          <p:cNvPr id="2" name="四角形: 角を丸くする 1">
            <a:extLst>
              <a:ext uri="{FF2B5EF4-FFF2-40B4-BE49-F238E27FC236}">
                <a16:creationId xmlns:a16="http://schemas.microsoft.com/office/drawing/2014/main" id="{068EC5F1-7AB2-9527-60B8-1CD85603FC45}"/>
              </a:ext>
            </a:extLst>
          </p:cNvPr>
          <p:cNvSpPr/>
          <p:nvPr/>
        </p:nvSpPr>
        <p:spPr>
          <a:xfrm>
            <a:off x="380538" y="435850"/>
            <a:ext cx="6120000" cy="2356153"/>
          </a:xfrm>
          <a:prstGeom prst="roundRect">
            <a:avLst>
              <a:gd name="adj" fmla="val 11147"/>
            </a:avLst>
          </a:prstGeom>
          <a:solidFill>
            <a:srgbClr val="CCFF6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46800" rIns="180000" rtlCol="0" anchor="b" anchorCtr="0">
            <a:spAutoFit/>
          </a:bodyPr>
          <a:lstStyle/>
          <a:p>
            <a:pPr>
              <a:spcAft>
                <a:spcPts val="600"/>
              </a:spcAft>
            </a:pPr>
            <a:r>
              <a:rPr kumimoji="1" lang="en-US" altLang="ja-JP" sz="1400" b="1" dirty="0">
                <a:solidFill>
                  <a:srgbClr val="00B050"/>
                </a:solidFill>
                <a:latin typeface="Meiryo UI" panose="020B0604030504040204" pitchFamily="50" charset="-128"/>
                <a:ea typeface="Meiryo UI" panose="020B0604030504040204" pitchFamily="50" charset="-128"/>
              </a:rPr>
              <a:t>	</a:t>
            </a:r>
            <a:r>
              <a:rPr kumimoji="1" lang="ja-JP" altLang="en-US" sz="1400" b="1" dirty="0">
                <a:solidFill>
                  <a:srgbClr val="00B050"/>
                </a:solidFill>
                <a:latin typeface="Meiryo UI" panose="020B0604030504040204" pitchFamily="50" charset="-128"/>
                <a:ea typeface="Meiryo UI" panose="020B0604030504040204" pitchFamily="50" charset="-128"/>
              </a:rPr>
              <a:t>　訪問プログラム　とは</a:t>
            </a:r>
            <a:endParaRPr kumimoji="1" lang="en-US" altLang="ja-JP" sz="1400" b="1" dirty="0">
              <a:solidFill>
                <a:srgbClr val="00B050"/>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50000"/>
              </a:lnSpc>
              <a:spcBef>
                <a:spcPts val="0"/>
              </a:spcBef>
              <a:spcAft>
                <a:spcPts val="600"/>
              </a:spcAft>
              <a:buClrTx/>
              <a:buSzTx/>
              <a:buFontTx/>
              <a:buNone/>
              <a:tabLst/>
              <a:defRPr/>
            </a:pPr>
            <a:r>
              <a:rPr kumimoji="1" lang="ja-JP" altLang="en-US"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ミュージック・シェアリング</a:t>
            </a:r>
            <a:r>
              <a:rPr kumimoji="1" lang="en-US" altLang="ja-JP"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以下、</a:t>
            </a:r>
            <a:r>
              <a:rPr kumimoji="1" lang="en-US" altLang="ja-JP"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MS)</a:t>
            </a:r>
            <a:r>
              <a:rPr kumimoji="1" lang="ja-JP" altLang="en-US"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の協力アーティストが全国の学校</a:t>
            </a:r>
            <a:r>
              <a:rPr kumimoji="1" lang="ja-JP" altLang="en-US" sz="1050" i="0" u="none" strike="noStrike" kern="1200" cap="none" spc="-100" normalizeH="0" noProof="0" dirty="0">
                <a:ln>
                  <a:noFill/>
                </a:ln>
                <a:solidFill>
                  <a:prstClr val="black"/>
                </a:solidFill>
                <a:effectLst/>
                <a:uLnTx/>
                <a:uFillTx/>
                <a:latin typeface="Meiryo UI" panose="020B0604030504040204" pitchFamily="50" charset="-128"/>
                <a:ea typeface="Meiryo UI" panose="020B0604030504040204" pitchFamily="50" charset="-128"/>
                <a:cs typeface="+mn-cs"/>
              </a:rPr>
              <a:t>（特別支援学校、夜間中学を含む）</a:t>
            </a:r>
            <a:r>
              <a:rPr kumimoji="1" lang="ja-JP" altLang="en-US"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や病院、養護施設、高齢者施設、</a:t>
            </a:r>
            <a:r>
              <a:rPr kumimoji="1" lang="ja-JP" altLang="en-US" sz="1100" dirty="0">
                <a:solidFill>
                  <a:prstClr val="black"/>
                </a:solidFill>
                <a:latin typeface="Meiryo UI" panose="020B0604030504040204" pitchFamily="50" charset="-128"/>
                <a:ea typeface="Meiryo UI" panose="020B0604030504040204" pitchFamily="50" charset="-128"/>
              </a:rPr>
              <a:t>在宅</a:t>
            </a:r>
            <a:r>
              <a:rPr kumimoji="1" lang="ja-JP" altLang="en-US"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介護先*などを訪問し、様々な事情でコンサートに足を運ぶ機会の少ない人々に音楽を届けます。普段生活している場所でのコンサートや教室・病室訪問など、団体のニーズに合わせた内容を演奏者自らが検討し、目の前での演奏鑑賞や、演奏家との交流を通して、音楽をより身近に感じてもらうことを目指しています。</a:t>
            </a:r>
            <a:b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当法人の活動は、個人・法人・団体の皆様から寄せられるご寄付、協賛金、助成金で運営しています。</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b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en-US" altLang="ja-JP" sz="900" b="1"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Arial" panose="020B0604020202020204" pitchFamily="34" charset="0"/>
              </a:rPr>
              <a:t>http://www.musicsharing.jp/activity/concert/index.html</a:t>
            </a:r>
          </a:p>
        </p:txBody>
      </p:sp>
      <p:pic>
        <p:nvPicPr>
          <p:cNvPr id="19" name="図 18" descr="テキスト, 新聞 が含まれている画像&#10;&#10;自動的に生成された説明">
            <a:extLst>
              <a:ext uri="{FF2B5EF4-FFF2-40B4-BE49-F238E27FC236}">
                <a16:creationId xmlns:a16="http://schemas.microsoft.com/office/drawing/2014/main" id="{295E8418-F1C5-638B-30AE-44B79B625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20000">
            <a:off x="5089552" y="4113508"/>
            <a:ext cx="1083632" cy="1152000"/>
          </a:xfrm>
          <a:prstGeom prst="rect">
            <a:avLst/>
          </a:prstGeom>
        </p:spPr>
      </p:pic>
      <p:sp>
        <p:nvSpPr>
          <p:cNvPr id="6" name="テキスト ボックス 5">
            <a:extLst>
              <a:ext uri="{FF2B5EF4-FFF2-40B4-BE49-F238E27FC236}">
                <a16:creationId xmlns:a16="http://schemas.microsoft.com/office/drawing/2014/main" id="{1CCC2B44-0284-3B89-02CE-B5B01BE79344}"/>
              </a:ext>
            </a:extLst>
          </p:cNvPr>
          <p:cNvSpPr txBox="1"/>
          <p:nvPr/>
        </p:nvSpPr>
        <p:spPr>
          <a:xfrm>
            <a:off x="2087880" y="5575859"/>
            <a:ext cx="4275963" cy="430311"/>
          </a:xfrm>
          <a:prstGeom prst="rect">
            <a:avLst/>
          </a:prstGeom>
          <a:noFill/>
        </p:spPr>
        <p:txBody>
          <a:bodyPr wrap="square" rtlCol="0">
            <a:spAutoFit/>
          </a:bodyPr>
          <a:lstStyle/>
          <a:p>
            <a:pPr algn="r">
              <a:lnSpc>
                <a:spcPct val="130000"/>
              </a:lnSpc>
            </a:pPr>
            <a:r>
              <a:rPr kumimoji="1" lang="ja-JP" altLang="en-US" sz="900" b="1" dirty="0">
                <a:solidFill>
                  <a:schemeClr val="bg2">
                    <a:lumMod val="50000"/>
                  </a:schemeClr>
                </a:solidFill>
                <a:latin typeface="Meiryo UI" panose="020B0604030504040204" pitchFamily="50" charset="-128"/>
                <a:ea typeface="Meiryo UI" panose="020B0604030504040204" pitchFamily="50" charset="-128"/>
              </a:rPr>
              <a:t>演奏者、付き添いスタッフ、教職員、担当者、外部評価員、</a:t>
            </a:r>
            <a:r>
              <a:rPr kumimoji="1" lang="en-US" altLang="ja-JP" sz="900" b="1" dirty="0">
                <a:solidFill>
                  <a:schemeClr val="bg2">
                    <a:lumMod val="50000"/>
                  </a:schemeClr>
                </a:solidFill>
                <a:latin typeface="Meiryo UI" panose="020B0604030504040204" pitchFamily="50" charset="-128"/>
                <a:ea typeface="Meiryo UI" panose="020B0604030504040204" pitchFamily="50" charset="-128"/>
              </a:rPr>
              <a:t>MS</a:t>
            </a:r>
            <a:r>
              <a:rPr kumimoji="1" lang="ja-JP" altLang="en-US" sz="900" b="1" dirty="0">
                <a:solidFill>
                  <a:schemeClr val="bg2">
                    <a:lumMod val="50000"/>
                  </a:schemeClr>
                </a:solidFill>
                <a:latin typeface="Meiryo UI" panose="020B0604030504040204" pitchFamily="50" charset="-128"/>
                <a:ea typeface="Meiryo UI" panose="020B0604030504040204" pitchFamily="50" charset="-128"/>
              </a:rPr>
              <a:t>スタッフが、常に施設側の要望と向き合い、参加者が音楽によって最高の喜びを伝えられる環境をつくります。</a:t>
            </a:r>
          </a:p>
        </p:txBody>
      </p:sp>
      <p:pic>
        <p:nvPicPr>
          <p:cNvPr id="21" name="図 20">
            <a:extLst>
              <a:ext uri="{FF2B5EF4-FFF2-40B4-BE49-F238E27FC236}">
                <a16:creationId xmlns:a16="http://schemas.microsoft.com/office/drawing/2014/main" id="{F1855EE8-8CE5-360D-2CBC-9E6C6524BEE5}"/>
              </a:ext>
            </a:extLst>
          </p:cNvPr>
          <p:cNvPicPr>
            <a:picLocks noChangeAspect="1"/>
          </p:cNvPicPr>
          <p:nvPr/>
        </p:nvPicPr>
        <p:blipFill>
          <a:blip r:embed="rId3"/>
          <a:stretch>
            <a:fillRect/>
          </a:stretch>
        </p:blipFill>
        <p:spPr>
          <a:xfrm rot="21300000">
            <a:off x="723973" y="4403996"/>
            <a:ext cx="924508" cy="1260000"/>
          </a:xfrm>
          <a:prstGeom prst="rect">
            <a:avLst/>
          </a:prstGeom>
        </p:spPr>
      </p:pic>
      <p:sp>
        <p:nvSpPr>
          <p:cNvPr id="4" name="テキスト ボックス 3">
            <a:extLst>
              <a:ext uri="{FF2B5EF4-FFF2-40B4-BE49-F238E27FC236}">
                <a16:creationId xmlns:a16="http://schemas.microsoft.com/office/drawing/2014/main" id="{1A9AF565-F29C-0D26-3D36-CE1B5568C379}"/>
              </a:ext>
            </a:extLst>
          </p:cNvPr>
          <p:cNvSpPr txBox="1"/>
          <p:nvPr/>
        </p:nvSpPr>
        <p:spPr>
          <a:xfrm>
            <a:off x="491028" y="2868268"/>
            <a:ext cx="5753794" cy="1435458"/>
          </a:xfrm>
          <a:prstGeom prst="rect">
            <a:avLst/>
          </a:prstGeom>
          <a:noFill/>
        </p:spPr>
        <p:txBody>
          <a:bodyPr wrap="square" rtlCol="0">
            <a:spAutoFit/>
          </a:bodyPr>
          <a:lstStyle/>
          <a:p>
            <a:pPr>
              <a:spcAft>
                <a:spcPts val="1200"/>
              </a:spcAft>
            </a:pPr>
            <a:r>
              <a:rPr kumimoji="1" lang="ja-JP" altLang="en-US" sz="1000" b="1" dirty="0">
                <a:solidFill>
                  <a:srgbClr val="00B050"/>
                </a:solidFill>
                <a:latin typeface="Meiryo UI" panose="020B0604030504040204" pitchFamily="50" charset="-128"/>
                <a:ea typeface="Meiryo UI" panose="020B0604030504040204" pitchFamily="50" charset="-128"/>
              </a:rPr>
              <a:t>訪問プログラムの内容</a:t>
            </a:r>
            <a:endParaRPr kumimoji="1" lang="en-US" altLang="ja-JP" sz="1000" b="1" dirty="0">
              <a:solidFill>
                <a:srgbClr val="00B050"/>
              </a:solidFill>
              <a:latin typeface="Meiryo UI" panose="020B0604030504040204" pitchFamily="50" charset="-128"/>
              <a:ea typeface="Meiryo UI" panose="020B0604030504040204" pitchFamily="50" charset="-128"/>
            </a:endParaRPr>
          </a:p>
          <a:p>
            <a:pPr>
              <a:lnSpc>
                <a:spcPts val="2000"/>
              </a:lnSpc>
            </a:pPr>
            <a:r>
              <a:rPr kumimoji="1" lang="ja-JP" altLang="en-US" sz="2800" dirty="0">
                <a:solidFill>
                  <a:srgbClr val="FF99FF"/>
                </a:solidFill>
                <a:latin typeface="Meiryo UI" panose="020B0604030504040204" pitchFamily="50" charset="-128"/>
                <a:ea typeface="Meiryo UI" panose="020B0604030504040204" pitchFamily="50" charset="-128"/>
              </a:rPr>
              <a:t>春</a:t>
            </a:r>
            <a:r>
              <a:rPr kumimoji="1" lang="ja-JP" altLang="en-US" sz="1000" b="1" dirty="0">
                <a:latin typeface="Meiryo UI" panose="020B0604030504040204" pitchFamily="50" charset="-128"/>
                <a:ea typeface="Meiryo UI" panose="020B0604030504040204" pitchFamily="50" charset="-128"/>
              </a:rPr>
              <a:t>（</a:t>
            </a:r>
            <a:r>
              <a:rPr kumimoji="1" lang="en-US" altLang="ja-JP" sz="1000" b="1" dirty="0">
                <a:latin typeface="Meiryo UI" panose="020B0604030504040204" pitchFamily="50" charset="-128"/>
                <a:ea typeface="Meiryo UI" panose="020B0604030504040204" pitchFamily="50" charset="-128"/>
              </a:rPr>
              <a:t>6</a:t>
            </a:r>
            <a:r>
              <a:rPr kumimoji="1" lang="ja-JP" altLang="en-US" sz="1000" b="1" dirty="0">
                <a:latin typeface="Meiryo UI" panose="020B0604030504040204" pitchFamily="50" charset="-128"/>
                <a:ea typeface="Meiryo UI" panose="020B0604030504040204" pitchFamily="50" charset="-128"/>
              </a:rPr>
              <a:t>月） は</a:t>
            </a:r>
            <a:r>
              <a:rPr kumimoji="1" lang="en-US" altLang="ja-JP" sz="1000" b="1" dirty="0">
                <a:latin typeface="Meiryo UI" panose="020B0604030504040204" pitchFamily="50" charset="-128"/>
                <a:ea typeface="Meiryo UI" panose="020B0604030504040204" pitchFamily="50" charset="-128"/>
              </a:rPr>
              <a:t>ICEP</a:t>
            </a:r>
            <a:r>
              <a:rPr kumimoji="1" lang="ja-JP" altLang="en-US" sz="1000" b="1" dirty="0">
                <a:latin typeface="Meiryo UI" panose="020B0604030504040204" pitchFamily="50" charset="-128"/>
                <a:ea typeface="Meiryo UI" panose="020B0604030504040204" pitchFamily="50" charset="-128"/>
              </a:rPr>
              <a:t>カルテットが弦楽四重奏を、</a:t>
            </a:r>
            <a:r>
              <a:rPr kumimoji="1" lang="ja-JP" altLang="en-US" sz="2800" dirty="0">
                <a:solidFill>
                  <a:srgbClr val="FF9900"/>
                </a:solidFill>
                <a:latin typeface="Meiryo UI" panose="020B0604030504040204" pitchFamily="50" charset="-128"/>
                <a:ea typeface="Meiryo UI" panose="020B0604030504040204" pitchFamily="50" charset="-128"/>
              </a:rPr>
              <a:t>秋</a:t>
            </a:r>
            <a:r>
              <a:rPr kumimoji="1" lang="ja-JP" altLang="en-US" sz="1000" b="1" dirty="0">
                <a:latin typeface="Meiryo UI" panose="020B0604030504040204" pitchFamily="50" charset="-128"/>
                <a:ea typeface="Meiryo UI" panose="020B0604030504040204" pitchFamily="50" charset="-128"/>
              </a:rPr>
              <a:t>（</a:t>
            </a:r>
            <a:r>
              <a:rPr kumimoji="1" lang="en-US" altLang="ja-JP" sz="1000" b="1" dirty="0">
                <a:latin typeface="Meiryo UI" panose="020B0604030504040204" pitchFamily="50" charset="-128"/>
                <a:ea typeface="Meiryo UI" panose="020B0604030504040204" pitchFamily="50" charset="-128"/>
              </a:rPr>
              <a:t>10</a:t>
            </a:r>
            <a:r>
              <a:rPr kumimoji="1" lang="ja-JP" altLang="en-US" sz="1000" b="1" dirty="0">
                <a:latin typeface="Meiryo UI" panose="020B0604030504040204" pitchFamily="50" charset="-128"/>
                <a:ea typeface="Meiryo UI" panose="020B0604030504040204" pitchFamily="50" charset="-128"/>
              </a:rPr>
              <a:t>月～</a:t>
            </a:r>
            <a:r>
              <a:rPr kumimoji="1" lang="en-US" altLang="ja-JP" sz="1000" b="1" dirty="0">
                <a:latin typeface="Meiryo UI" panose="020B0604030504040204" pitchFamily="50" charset="-128"/>
                <a:ea typeface="Meiryo UI" panose="020B0604030504040204" pitchFamily="50" charset="-128"/>
              </a:rPr>
              <a:t>11</a:t>
            </a:r>
            <a:r>
              <a:rPr kumimoji="1" lang="ja-JP" altLang="en-US" sz="1000" b="1" dirty="0">
                <a:latin typeface="Meiryo UI" panose="020B0604030504040204" pitchFamily="50" charset="-128"/>
                <a:ea typeface="Meiryo UI" panose="020B0604030504040204" pitchFamily="50" charset="-128"/>
              </a:rPr>
              <a:t>月）には</a:t>
            </a:r>
            <a:r>
              <a:rPr kumimoji="1" lang="en-US" altLang="ja-JP" sz="1000" b="1" dirty="0">
                <a:latin typeface="Meiryo UI" panose="020B0604030504040204" pitchFamily="50" charset="-128"/>
                <a:ea typeface="Meiryo UI" panose="020B0604030504040204" pitchFamily="50" charset="-128"/>
              </a:rPr>
              <a:t>MS</a:t>
            </a:r>
            <a:r>
              <a:rPr kumimoji="1" lang="ja-JP" altLang="en-US" sz="1000" b="1" dirty="0">
                <a:latin typeface="Meiryo UI" panose="020B0604030504040204" pitchFamily="50" charset="-128"/>
                <a:ea typeface="Meiryo UI" panose="020B0604030504040204" pitchFamily="50" charset="-128"/>
              </a:rPr>
              <a:t>協力アーティストが違った楽器を携えて、異なった文化、歴史を持った音楽を演奏します。年間</a:t>
            </a:r>
            <a:r>
              <a:rPr kumimoji="1" lang="en-US" altLang="ja-JP" sz="1000" b="1" dirty="0">
                <a:latin typeface="Meiryo UI" panose="020B0604030504040204" pitchFamily="50" charset="-128"/>
                <a:ea typeface="Meiryo UI" panose="020B0604030504040204" pitchFamily="50" charset="-128"/>
              </a:rPr>
              <a:t>2</a:t>
            </a:r>
            <a:r>
              <a:rPr kumimoji="1" lang="ja-JP" altLang="en-US" sz="1000" b="1" dirty="0">
                <a:latin typeface="Meiryo UI" panose="020B0604030504040204" pitchFamily="50" charset="-128"/>
                <a:ea typeface="Meiryo UI" panose="020B0604030504040204" pitchFamily="50" charset="-128"/>
              </a:rPr>
              <a:t>回の訪問コンサートを通じて、色々な音楽を楽しむことができます。演奏のほかに楽器や楽曲についてのお話や演奏者への質問コーナーなどもあります。</a:t>
            </a:r>
          </a:p>
        </p:txBody>
      </p:sp>
      <p:sp>
        <p:nvSpPr>
          <p:cNvPr id="8" name="スライド番号プレースホルダー 7">
            <a:extLst>
              <a:ext uri="{FF2B5EF4-FFF2-40B4-BE49-F238E27FC236}">
                <a16:creationId xmlns:a16="http://schemas.microsoft.com/office/drawing/2014/main" id="{67F997F6-6049-F768-11CF-D657D4E87129}"/>
              </a:ext>
            </a:extLst>
          </p:cNvPr>
          <p:cNvSpPr>
            <a:spLocks noGrp="1"/>
          </p:cNvSpPr>
          <p:nvPr>
            <p:ph type="sldNum" sz="quarter" idx="12"/>
          </p:nvPr>
        </p:nvSpPr>
        <p:spPr>
          <a:xfrm>
            <a:off x="4938713" y="9375707"/>
            <a:ext cx="1543050" cy="527403"/>
          </a:xfrm>
        </p:spPr>
        <p:txBody>
          <a:bodyPr/>
          <a:lstStyle/>
          <a:p>
            <a:r>
              <a:rPr kumimoji="1" lang="en-US" altLang="ja-JP" dirty="0"/>
              <a:t>2</a:t>
            </a:r>
            <a:endParaRPr kumimoji="1" lang="ja-JP" altLang="en-US" dirty="0"/>
          </a:p>
        </p:txBody>
      </p:sp>
      <p:graphicFrame>
        <p:nvGraphicFramePr>
          <p:cNvPr id="12" name="オブジェクト 11">
            <a:extLst>
              <a:ext uri="{FF2B5EF4-FFF2-40B4-BE49-F238E27FC236}">
                <a16:creationId xmlns:a16="http://schemas.microsoft.com/office/drawing/2014/main" id="{0022A93D-A282-597C-48B0-0D7B48BF50F1}"/>
              </a:ext>
            </a:extLst>
          </p:cNvPr>
          <p:cNvGraphicFramePr>
            <a:graphicFrameLocks noChangeAspect="1"/>
          </p:cNvGraphicFramePr>
          <p:nvPr>
            <p:extLst>
              <p:ext uri="{D42A27DB-BD31-4B8C-83A1-F6EECF244321}">
                <p14:modId xmlns:p14="http://schemas.microsoft.com/office/powerpoint/2010/main" val="4099584194"/>
              </p:ext>
            </p:extLst>
          </p:nvPr>
        </p:nvGraphicFramePr>
        <p:xfrm>
          <a:off x="552450" y="7466330"/>
          <a:ext cx="5753100" cy="2012950"/>
        </p:xfrm>
        <a:graphic>
          <a:graphicData uri="http://schemas.openxmlformats.org/presentationml/2006/ole">
            <mc:AlternateContent xmlns:mc="http://schemas.openxmlformats.org/markup-compatibility/2006">
              <mc:Choice xmlns:v="urn:schemas-microsoft-com:vml" Requires="v">
                <p:oleObj name="Worksheet" r:id="rId4" imgW="6400800" imgH="2240233" progId="Excel.Sheet.12">
                  <p:embed/>
                </p:oleObj>
              </mc:Choice>
              <mc:Fallback>
                <p:oleObj name="Worksheet" r:id="rId4" imgW="6400800" imgH="2240233" progId="Excel.Sheet.12">
                  <p:embed/>
                  <p:pic>
                    <p:nvPicPr>
                      <p:cNvPr id="0" name=""/>
                      <p:cNvPicPr/>
                      <p:nvPr/>
                    </p:nvPicPr>
                    <p:blipFill>
                      <a:blip r:embed="rId5"/>
                      <a:stretch>
                        <a:fillRect/>
                      </a:stretch>
                    </p:blipFill>
                    <p:spPr>
                      <a:xfrm>
                        <a:off x="552450" y="7466330"/>
                        <a:ext cx="5753100" cy="2012950"/>
                      </a:xfrm>
                      <a:prstGeom prst="rect">
                        <a:avLst/>
                      </a:prstGeom>
                    </p:spPr>
                  </p:pic>
                </p:oleObj>
              </mc:Fallback>
            </mc:AlternateContent>
          </a:graphicData>
        </a:graphic>
      </p:graphicFrame>
      <p:pic>
        <p:nvPicPr>
          <p:cNvPr id="15" name="図 14" descr="おもちゃ が含まれている画像&#10;&#10;自動的に生成された説明">
            <a:extLst>
              <a:ext uri="{FF2B5EF4-FFF2-40B4-BE49-F238E27FC236}">
                <a16:creationId xmlns:a16="http://schemas.microsoft.com/office/drawing/2014/main" id="{CF6AA4EC-8F14-4BF0-3F5E-1CD77E7DCB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148" y="197711"/>
            <a:ext cx="721821" cy="722315"/>
          </a:xfrm>
          <a:prstGeom prst="rect">
            <a:avLst/>
          </a:prstGeom>
        </p:spPr>
      </p:pic>
      <p:sp>
        <p:nvSpPr>
          <p:cNvPr id="9" name="テキスト ボックス 8">
            <a:extLst>
              <a:ext uri="{FF2B5EF4-FFF2-40B4-BE49-F238E27FC236}">
                <a16:creationId xmlns:a16="http://schemas.microsoft.com/office/drawing/2014/main" id="{222DD181-E555-C177-9F01-D5FD7A2A5E8E}"/>
              </a:ext>
            </a:extLst>
          </p:cNvPr>
          <p:cNvSpPr txBox="1"/>
          <p:nvPr/>
        </p:nvSpPr>
        <p:spPr>
          <a:xfrm>
            <a:off x="877930" y="5689922"/>
            <a:ext cx="723275" cy="200055"/>
          </a:xfrm>
          <a:prstGeom prst="rect">
            <a:avLst/>
          </a:prstGeom>
          <a:noFill/>
        </p:spPr>
        <p:txBody>
          <a:bodyPr wrap="none" rtlCol="0">
            <a:spAutoFit/>
          </a:bodyPr>
          <a:lstStyle/>
          <a:p>
            <a:r>
              <a:rPr kumimoji="1" lang="ja-JP" altLang="en-US" sz="700" b="1" dirty="0"/>
              <a:t>特別支援学校</a:t>
            </a:r>
          </a:p>
        </p:txBody>
      </p:sp>
      <p:grpSp>
        <p:nvGrpSpPr>
          <p:cNvPr id="16" name="グループ化 15">
            <a:extLst>
              <a:ext uri="{FF2B5EF4-FFF2-40B4-BE49-F238E27FC236}">
                <a16:creationId xmlns:a16="http://schemas.microsoft.com/office/drawing/2014/main" id="{716EA152-9197-4B0A-325A-DA64319165A9}"/>
              </a:ext>
            </a:extLst>
          </p:cNvPr>
          <p:cNvGrpSpPr/>
          <p:nvPr/>
        </p:nvGrpSpPr>
        <p:grpSpPr>
          <a:xfrm>
            <a:off x="1742813" y="4150438"/>
            <a:ext cx="1823778" cy="1477568"/>
            <a:chOff x="1769907" y="4257118"/>
            <a:chExt cx="1823778" cy="1477568"/>
          </a:xfrm>
        </p:grpSpPr>
        <p:pic>
          <p:nvPicPr>
            <p:cNvPr id="23" name="図 22">
              <a:extLst>
                <a:ext uri="{FF2B5EF4-FFF2-40B4-BE49-F238E27FC236}">
                  <a16:creationId xmlns:a16="http://schemas.microsoft.com/office/drawing/2014/main" id="{37B7BCC2-DB0B-A688-34A5-B32B0BC64F75}"/>
                </a:ext>
              </a:extLst>
            </p:cNvPr>
            <p:cNvPicPr>
              <a:picLocks noChangeAspect="1"/>
            </p:cNvPicPr>
            <p:nvPr/>
          </p:nvPicPr>
          <p:blipFill rotWithShape="1">
            <a:blip r:embed="rId7">
              <a:extLst>
                <a:ext uri="{28A0092B-C50C-407E-A947-70E740481C1C}">
                  <a14:useLocalDpi xmlns:a14="http://schemas.microsoft.com/office/drawing/2010/main" val="0"/>
                </a:ext>
              </a:extLst>
            </a:blip>
            <a:srcRect t="3982" b="3982"/>
            <a:stretch/>
          </p:blipFill>
          <p:spPr bwMode="auto">
            <a:xfrm>
              <a:off x="1769907" y="4257118"/>
              <a:ext cx="1823778" cy="1260000"/>
            </a:xfrm>
            <a:prstGeom prst="ellipse">
              <a:avLst/>
            </a:prstGeom>
            <a:ln>
              <a:noFill/>
            </a:ln>
            <a:effectLst>
              <a:softEdge rad="63500"/>
            </a:effectLst>
            <a:extLst>
              <a:ext uri="{53640926-AAD7-44D8-BBD7-CCE9431645EC}">
                <a14:shadowObscured xmlns:a14="http://schemas.microsoft.com/office/drawing/2010/main"/>
              </a:ext>
            </a:extLst>
          </p:spPr>
        </p:pic>
        <p:sp>
          <p:nvSpPr>
            <p:cNvPr id="11" name="テキスト ボックス 10">
              <a:extLst>
                <a:ext uri="{FF2B5EF4-FFF2-40B4-BE49-F238E27FC236}">
                  <a16:creationId xmlns:a16="http://schemas.microsoft.com/office/drawing/2014/main" id="{4B3A5DA6-4A55-3FEF-E4FE-545891357E30}"/>
                </a:ext>
              </a:extLst>
            </p:cNvPr>
            <p:cNvSpPr txBox="1"/>
            <p:nvPr/>
          </p:nvSpPr>
          <p:spPr>
            <a:xfrm>
              <a:off x="2499695" y="5534631"/>
              <a:ext cx="364202" cy="200055"/>
            </a:xfrm>
            <a:prstGeom prst="rect">
              <a:avLst/>
            </a:prstGeom>
            <a:noFill/>
          </p:spPr>
          <p:txBody>
            <a:bodyPr wrap="none" rtlCol="0">
              <a:spAutoFit/>
            </a:bodyPr>
            <a:lstStyle/>
            <a:p>
              <a:r>
                <a:rPr kumimoji="1" lang="ja-JP" altLang="en-US" sz="700" b="1" dirty="0"/>
                <a:t>病院</a:t>
              </a:r>
            </a:p>
          </p:txBody>
        </p:sp>
      </p:grpSp>
      <p:grpSp>
        <p:nvGrpSpPr>
          <p:cNvPr id="17" name="グループ化 16">
            <a:extLst>
              <a:ext uri="{FF2B5EF4-FFF2-40B4-BE49-F238E27FC236}">
                <a16:creationId xmlns:a16="http://schemas.microsoft.com/office/drawing/2014/main" id="{2AABDEC9-5778-8CC0-8495-A3E6753BB13A}"/>
              </a:ext>
            </a:extLst>
          </p:cNvPr>
          <p:cNvGrpSpPr/>
          <p:nvPr/>
        </p:nvGrpSpPr>
        <p:grpSpPr>
          <a:xfrm>
            <a:off x="3620283" y="4076142"/>
            <a:ext cx="1334296" cy="1551864"/>
            <a:chOff x="3715111" y="4182822"/>
            <a:chExt cx="1334296" cy="1551864"/>
          </a:xfrm>
        </p:grpSpPr>
        <p:pic>
          <p:nvPicPr>
            <p:cNvPr id="10" name="図 9">
              <a:extLst>
                <a:ext uri="{FF2B5EF4-FFF2-40B4-BE49-F238E27FC236}">
                  <a16:creationId xmlns:a16="http://schemas.microsoft.com/office/drawing/2014/main" id="{E5CDE6B2-C892-3E18-90E5-C632096E9E7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654" t="-5172" r="3774" b="-2540"/>
            <a:stretch/>
          </p:blipFill>
          <p:spPr bwMode="auto">
            <a:xfrm>
              <a:off x="3715111" y="4182822"/>
              <a:ext cx="1334296" cy="1334296"/>
            </a:xfrm>
            <a:prstGeom prst="ellipse">
              <a:avLst/>
            </a:prstGeom>
            <a:ln>
              <a:noFill/>
            </a:ln>
            <a:effectLst>
              <a:softEdge rad="112500"/>
            </a:effectLst>
          </p:spPr>
        </p:pic>
        <p:sp>
          <p:nvSpPr>
            <p:cNvPr id="13" name="テキスト ボックス 12">
              <a:extLst>
                <a:ext uri="{FF2B5EF4-FFF2-40B4-BE49-F238E27FC236}">
                  <a16:creationId xmlns:a16="http://schemas.microsoft.com/office/drawing/2014/main" id="{E157A3A1-1DCA-C15F-CBD6-86A174576727}"/>
                </a:ext>
              </a:extLst>
            </p:cNvPr>
            <p:cNvSpPr txBox="1"/>
            <p:nvPr/>
          </p:nvSpPr>
          <p:spPr>
            <a:xfrm>
              <a:off x="4065506" y="5534631"/>
              <a:ext cx="633507" cy="200055"/>
            </a:xfrm>
            <a:prstGeom prst="rect">
              <a:avLst/>
            </a:prstGeom>
            <a:noFill/>
          </p:spPr>
          <p:txBody>
            <a:bodyPr wrap="none" rtlCol="0">
              <a:spAutoFit/>
            </a:bodyPr>
            <a:lstStyle/>
            <a:p>
              <a:r>
                <a:rPr kumimoji="1" lang="ja-JP" altLang="en-US" sz="700" b="1" dirty="0"/>
                <a:t>高齢者施設</a:t>
              </a:r>
            </a:p>
          </p:txBody>
        </p:sp>
      </p:grpSp>
      <p:sp>
        <p:nvSpPr>
          <p:cNvPr id="14" name="テキスト ボックス 13">
            <a:extLst>
              <a:ext uri="{FF2B5EF4-FFF2-40B4-BE49-F238E27FC236}">
                <a16:creationId xmlns:a16="http://schemas.microsoft.com/office/drawing/2014/main" id="{D2038EE2-6BF6-351E-F34F-6E83DD2C1E05}"/>
              </a:ext>
            </a:extLst>
          </p:cNvPr>
          <p:cNvSpPr txBox="1"/>
          <p:nvPr/>
        </p:nvSpPr>
        <p:spPr>
          <a:xfrm>
            <a:off x="5404383" y="5427951"/>
            <a:ext cx="453970" cy="200055"/>
          </a:xfrm>
          <a:prstGeom prst="rect">
            <a:avLst/>
          </a:prstGeom>
          <a:noFill/>
        </p:spPr>
        <p:txBody>
          <a:bodyPr wrap="none" rtlCol="0">
            <a:spAutoFit/>
          </a:bodyPr>
          <a:lstStyle/>
          <a:p>
            <a:r>
              <a:rPr kumimoji="1" lang="ja-JP" altLang="en-US" sz="700" b="1" dirty="0"/>
              <a:t>小学校</a:t>
            </a:r>
          </a:p>
        </p:txBody>
      </p:sp>
      <p:sp>
        <p:nvSpPr>
          <p:cNvPr id="7" name="テキスト ボックス 6">
            <a:extLst>
              <a:ext uri="{FF2B5EF4-FFF2-40B4-BE49-F238E27FC236}">
                <a16:creationId xmlns:a16="http://schemas.microsoft.com/office/drawing/2014/main" id="{B714FC33-4522-C408-2290-A3A392F00AD8}"/>
              </a:ext>
            </a:extLst>
          </p:cNvPr>
          <p:cNvSpPr txBox="1"/>
          <p:nvPr/>
        </p:nvSpPr>
        <p:spPr>
          <a:xfrm>
            <a:off x="541828" y="9464040"/>
            <a:ext cx="5748315" cy="230832"/>
          </a:xfrm>
          <a:prstGeom prst="rect">
            <a:avLst/>
          </a:prstGeom>
          <a:noFill/>
        </p:spPr>
        <p:txBody>
          <a:bodyPr wrap="square" rtlCol="0">
            <a:spAutoFit/>
          </a:bodyPr>
          <a:lstStyle/>
          <a:p>
            <a:r>
              <a:rPr kumimoji="1" lang="ja-JP" altLang="en-US" sz="900" dirty="0">
                <a:latin typeface="BIZ UDPゴシック" panose="020B0400000000000000" pitchFamily="50" charset="-128"/>
                <a:ea typeface="BIZ UDPゴシック" panose="020B0400000000000000" pitchFamily="50" charset="-128"/>
              </a:rPr>
              <a:t>*</a:t>
            </a:r>
            <a:r>
              <a:rPr kumimoji="1" lang="en-US" altLang="ja-JP" sz="900" dirty="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在宅介護先への訪問の場合は実施条件が異なります。直接ご相談ください。</a:t>
            </a:r>
          </a:p>
        </p:txBody>
      </p:sp>
    </p:spTree>
    <p:extLst>
      <p:ext uri="{BB962C8B-B14F-4D97-AF65-F5344CB8AC3E}">
        <p14:creationId xmlns:p14="http://schemas.microsoft.com/office/powerpoint/2010/main" val="2012173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四角形: 角を丸くする 50">
            <a:extLst>
              <a:ext uri="{FF2B5EF4-FFF2-40B4-BE49-F238E27FC236}">
                <a16:creationId xmlns:a16="http://schemas.microsoft.com/office/drawing/2014/main" id="{169A58B6-5021-AB45-DEC1-E3DDC90DD404}"/>
              </a:ext>
            </a:extLst>
          </p:cNvPr>
          <p:cNvSpPr/>
          <p:nvPr/>
        </p:nvSpPr>
        <p:spPr>
          <a:xfrm>
            <a:off x="529593" y="2584470"/>
            <a:ext cx="6051570" cy="1589033"/>
          </a:xfrm>
          <a:prstGeom prst="roundRect">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四角形: 角を丸くする 48">
            <a:extLst>
              <a:ext uri="{FF2B5EF4-FFF2-40B4-BE49-F238E27FC236}">
                <a16:creationId xmlns:a16="http://schemas.microsoft.com/office/drawing/2014/main" id="{9A3D0D4E-B9A7-1534-6FB3-B4CCAF52823E}"/>
              </a:ext>
            </a:extLst>
          </p:cNvPr>
          <p:cNvSpPr/>
          <p:nvPr/>
        </p:nvSpPr>
        <p:spPr>
          <a:xfrm>
            <a:off x="461163" y="1075624"/>
            <a:ext cx="6120000" cy="1385457"/>
          </a:xfrm>
          <a:prstGeom prst="roundRect">
            <a:avLst/>
          </a:prstGeom>
          <a:solidFill>
            <a:srgbClr val="FF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黒い背景と白い文字のロゴ&#10;&#10;自動的に生成された説明">
            <a:extLst>
              <a:ext uri="{FF2B5EF4-FFF2-40B4-BE49-F238E27FC236}">
                <a16:creationId xmlns:a16="http://schemas.microsoft.com/office/drawing/2014/main" id="{806212A7-3812-E721-90F0-4D1F0BE52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9903" y="7126199"/>
            <a:ext cx="6858000" cy="3857625"/>
          </a:xfrm>
          <a:prstGeom prst="rect">
            <a:avLst/>
          </a:prstGeom>
        </p:spPr>
      </p:pic>
      <p:sp>
        <p:nvSpPr>
          <p:cNvPr id="14" name="正方形/長方形 13">
            <a:extLst>
              <a:ext uri="{FF2B5EF4-FFF2-40B4-BE49-F238E27FC236}">
                <a16:creationId xmlns:a16="http://schemas.microsoft.com/office/drawing/2014/main" id="{9E6BAD12-222A-78A1-E792-0C4290B8E819}"/>
              </a:ext>
            </a:extLst>
          </p:cNvPr>
          <p:cNvSpPr/>
          <p:nvPr/>
        </p:nvSpPr>
        <p:spPr>
          <a:xfrm>
            <a:off x="935585" y="5123893"/>
            <a:ext cx="216000" cy="4320000"/>
          </a:xfrm>
          <a:prstGeom prst="rect">
            <a:avLst/>
          </a:prstGeom>
          <a:gradFill flip="none" rotWithShape="1">
            <a:gsLst>
              <a:gs pos="5000">
                <a:schemeClr val="accent1">
                  <a:lumMod val="5000"/>
                  <a:lumOff val="95000"/>
                </a:schemeClr>
              </a:gs>
              <a:gs pos="53000">
                <a:srgbClr val="FFCCFF"/>
              </a:gs>
              <a:gs pos="92000">
                <a:srgbClr val="FFCC66"/>
              </a:gs>
              <a:gs pos="93000">
                <a:schemeClr val="accent1">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コンテンツ プレースホルダー 3">
            <a:extLst>
              <a:ext uri="{FF2B5EF4-FFF2-40B4-BE49-F238E27FC236}">
                <a16:creationId xmlns:a16="http://schemas.microsoft.com/office/drawing/2014/main" id="{B43D5C4E-D1DA-4EF5-278B-48239E700C2F}"/>
              </a:ext>
            </a:extLst>
          </p:cNvPr>
          <p:cNvSpPr>
            <a:spLocks noGrp="1"/>
          </p:cNvSpPr>
          <p:nvPr>
            <p:ph sz="half" idx="2"/>
          </p:nvPr>
        </p:nvSpPr>
        <p:spPr>
          <a:xfrm>
            <a:off x="3625519" y="4173503"/>
            <a:ext cx="2694619" cy="5348324"/>
          </a:xfrm>
        </p:spPr>
        <p:txBody>
          <a:bodyPr wrap="square">
            <a:spAutoFit/>
          </a:bodyPr>
          <a:lstStyle/>
          <a:p>
            <a:pPr marL="0" indent="0">
              <a:spcAft>
                <a:spcPts val="600"/>
              </a:spcAft>
              <a:buNone/>
            </a:pPr>
            <a:r>
              <a:rPr kumimoji="1" lang="ja-JP" altLang="en-US" sz="1000" b="1" dirty="0">
                <a:solidFill>
                  <a:srgbClr val="00B050"/>
                </a:solidFill>
                <a:latin typeface="Meiryo UI" panose="020B0604030504040204" pitchFamily="50" charset="-128"/>
                <a:ea typeface="Meiryo UI" panose="020B0604030504040204" pitchFamily="50" charset="-128"/>
              </a:rPr>
              <a:t>応募方法</a:t>
            </a:r>
          </a:p>
          <a:p>
            <a:pPr marL="0" indent="0">
              <a:lnSpc>
                <a:spcPts val="1300"/>
              </a:lnSpc>
              <a:spcBef>
                <a:spcPts val="0"/>
              </a:spcBef>
              <a:buNone/>
            </a:pPr>
            <a:r>
              <a:rPr kumimoji="1" lang="en-US" altLang="ja-JP" sz="900" dirty="0">
                <a:latin typeface="Meiryo UI" panose="020B0604030504040204" pitchFamily="50" charset="-128"/>
                <a:ea typeface="Meiryo UI" panose="020B0604030504040204" pitchFamily="50" charset="-128"/>
              </a:rPr>
              <a:t>MS</a:t>
            </a:r>
            <a:r>
              <a:rPr kumimoji="1" lang="ja-JP" altLang="en-US" sz="900" dirty="0">
                <a:latin typeface="Meiryo UI" panose="020B0604030504040204" pitchFamily="50" charset="-128"/>
                <a:ea typeface="Meiryo UI" panose="020B0604030504040204" pitchFamily="50" charset="-128"/>
              </a:rPr>
              <a:t>ホームページより所定の応募申込</a:t>
            </a:r>
            <a:endParaRPr kumimoji="1" lang="en-US" altLang="ja-JP" sz="900" dirty="0">
              <a:latin typeface="Meiryo UI" panose="020B0604030504040204" pitchFamily="50" charset="-128"/>
              <a:ea typeface="Meiryo UI" panose="020B0604030504040204" pitchFamily="50" charset="-128"/>
            </a:endParaRPr>
          </a:p>
          <a:p>
            <a:pPr marL="0" indent="0">
              <a:lnSpc>
                <a:spcPts val="1300"/>
              </a:lnSpc>
              <a:spcBef>
                <a:spcPts val="0"/>
              </a:spcBef>
              <a:buNone/>
            </a:pPr>
            <a:r>
              <a:rPr kumimoji="1" lang="ja-JP" altLang="en-US" sz="900" dirty="0">
                <a:latin typeface="Meiryo UI" panose="020B0604030504040204" pitchFamily="50" charset="-128"/>
                <a:ea typeface="Meiryo UI" panose="020B0604030504040204" pitchFamily="50" charset="-128"/>
              </a:rPr>
              <a:t>用紙をダウンロードし、記入欄にもれな</a:t>
            </a:r>
            <a:endParaRPr kumimoji="1" lang="en-US" altLang="ja-JP" sz="900" dirty="0">
              <a:latin typeface="Meiryo UI" panose="020B0604030504040204" pitchFamily="50" charset="-128"/>
              <a:ea typeface="Meiryo UI" panose="020B0604030504040204" pitchFamily="50" charset="-128"/>
            </a:endParaRPr>
          </a:p>
          <a:p>
            <a:pPr marL="0" indent="0">
              <a:lnSpc>
                <a:spcPts val="1300"/>
              </a:lnSpc>
              <a:spcBef>
                <a:spcPts val="0"/>
              </a:spcBef>
              <a:buNone/>
            </a:pPr>
            <a:r>
              <a:rPr kumimoji="1" lang="ja-JP" altLang="en-US" sz="900" dirty="0">
                <a:latin typeface="Meiryo UI" panose="020B0604030504040204" pitchFamily="50" charset="-128"/>
                <a:ea typeface="Meiryo UI" panose="020B0604030504040204" pitchFamily="50" charset="-128"/>
              </a:rPr>
              <a:t>くご入力の上、メールにてご応募ください。</a:t>
            </a:r>
            <a:endParaRPr kumimoji="1" lang="en-US" altLang="ja-JP" sz="900" dirty="0">
              <a:latin typeface="Meiryo UI" panose="020B0604030504040204" pitchFamily="50" charset="-128"/>
              <a:ea typeface="Meiryo UI" panose="020B0604030504040204" pitchFamily="50" charset="-128"/>
            </a:endParaRPr>
          </a:p>
          <a:p>
            <a:pPr marL="0" indent="0">
              <a:buNone/>
            </a:pPr>
            <a:r>
              <a:rPr kumimoji="1" lang="en-US" altLang="ja-JP" sz="900" b="1" dirty="0">
                <a:latin typeface="Arial" panose="020B0604020202020204" pitchFamily="34" charset="0"/>
                <a:ea typeface="Meiryo UI" panose="020B0604030504040204" pitchFamily="50" charset="-128"/>
                <a:cs typeface="Arial" panose="020B0604020202020204" pitchFamily="34" charset="0"/>
              </a:rPr>
              <a:t>http://www.musicsharing.jp/</a:t>
            </a:r>
            <a:r>
              <a:rPr kumimoji="1" lang="ja-JP" altLang="en-US" sz="900" b="1" dirty="0">
                <a:latin typeface="Arial" panose="020B0604020202020204" pitchFamily="34" charset="0"/>
                <a:ea typeface="Meiryo UI" panose="020B0604030504040204" pitchFamily="50" charset="-128"/>
                <a:cs typeface="Arial" panose="020B0604020202020204" pitchFamily="34" charset="0"/>
              </a:rPr>
              <a:t>　</a:t>
            </a:r>
            <a:endParaRPr kumimoji="1" lang="en-US" altLang="ja-JP" sz="900" b="1" dirty="0">
              <a:latin typeface="Arial" panose="020B0604020202020204" pitchFamily="34" charset="0"/>
              <a:ea typeface="Meiryo UI" panose="020B0604030504040204" pitchFamily="50" charset="-128"/>
              <a:cs typeface="Arial" panose="020B0604020202020204" pitchFamily="34" charset="0"/>
            </a:endParaRPr>
          </a:p>
          <a:p>
            <a:pPr marL="0" indent="0">
              <a:buNone/>
            </a:pPr>
            <a:r>
              <a:rPr lang="ja-JP" altLang="en-US" sz="1000" b="1" dirty="0">
                <a:solidFill>
                  <a:srgbClr val="00B050"/>
                </a:solidFill>
                <a:latin typeface="Meiryo UI" panose="020B0604030504040204" pitchFamily="50" charset="-128"/>
                <a:ea typeface="Meiryo UI" panose="020B0604030504040204" pitchFamily="50" charset="-128"/>
              </a:rPr>
              <a:t>応募送信先</a:t>
            </a:r>
            <a:endParaRPr kumimoji="1" lang="ja-JP" altLang="en-US" sz="1000" b="1" dirty="0">
              <a:solidFill>
                <a:srgbClr val="00B050"/>
              </a:solidFill>
              <a:latin typeface="Meiryo UI" panose="020B0604030504040204" pitchFamily="50" charset="-128"/>
              <a:ea typeface="Meiryo UI" panose="020B0604030504040204" pitchFamily="50" charset="-128"/>
            </a:endParaRPr>
          </a:p>
          <a:p>
            <a:pPr marL="0" indent="0">
              <a:lnSpc>
                <a:spcPct val="100000"/>
              </a:lnSpc>
              <a:buNone/>
            </a:pPr>
            <a:r>
              <a:rPr kumimoji="1" lang="en-US" altLang="ja-JP" sz="1400" b="1" dirty="0">
                <a:latin typeface="Arial" panose="020B0604020202020204" pitchFamily="34" charset="0"/>
                <a:ea typeface="Meiryo UI" panose="020B0604030504040204" pitchFamily="50" charset="-128"/>
                <a:cs typeface="Arial" panose="020B0604020202020204" pitchFamily="34" charset="0"/>
              </a:rPr>
              <a:t>info@musicsharing.jp</a:t>
            </a:r>
            <a:endParaRPr kumimoji="1" lang="ja-JP" altLang="en-US" sz="1400" b="1" dirty="0">
              <a:latin typeface="Arial" panose="020B0604020202020204" pitchFamily="34" charset="0"/>
              <a:ea typeface="Meiryo UI" panose="020B0604030504040204" pitchFamily="50" charset="-128"/>
              <a:cs typeface="Arial" panose="020B0604020202020204" pitchFamily="34" charset="0"/>
            </a:endParaRPr>
          </a:p>
          <a:p>
            <a:pPr marL="0" indent="0">
              <a:lnSpc>
                <a:spcPct val="250000"/>
              </a:lnSpc>
              <a:buNone/>
            </a:pP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応募・問い合わせ先</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　</a:t>
            </a:r>
          </a:p>
          <a:p>
            <a:pPr marL="0" indent="0">
              <a:lnSpc>
                <a:spcPts val="1100"/>
              </a:lnSpc>
              <a:spcBef>
                <a:spcPts val="0"/>
              </a:spcBef>
              <a:buNone/>
            </a:pPr>
            <a:r>
              <a:rPr kumimoji="1" lang="ja-JP" altLang="en-US" sz="800" dirty="0">
                <a:latin typeface="Meiryo UI" panose="020B0604030504040204" pitchFamily="50" charset="-128"/>
                <a:ea typeface="Meiryo UI" panose="020B0604030504040204" pitchFamily="50" charset="-128"/>
              </a:rPr>
              <a:t>認定</a:t>
            </a:r>
            <a:r>
              <a:rPr kumimoji="1" lang="en-US" altLang="ja-JP" sz="800" dirty="0">
                <a:latin typeface="Meiryo UI" panose="020B0604030504040204" pitchFamily="50" charset="-128"/>
                <a:ea typeface="Meiryo UI" panose="020B0604030504040204" pitchFamily="50" charset="-128"/>
              </a:rPr>
              <a:t>NPO</a:t>
            </a:r>
            <a:r>
              <a:rPr kumimoji="1" lang="ja-JP" altLang="en-US" sz="800" dirty="0">
                <a:latin typeface="Meiryo UI" panose="020B0604030504040204" pitchFamily="50" charset="-128"/>
                <a:ea typeface="Meiryo UI" panose="020B0604030504040204" pitchFamily="50" charset="-128"/>
              </a:rPr>
              <a:t>法人</a:t>
            </a:r>
            <a:r>
              <a:rPr kumimoji="1" lang="ja-JP" altLang="en-US" sz="1000" b="1" dirty="0">
                <a:latin typeface="Meiryo UI" panose="020B0604030504040204" pitchFamily="50" charset="-128"/>
                <a:ea typeface="Meiryo UI" panose="020B0604030504040204" pitchFamily="50" charset="-128"/>
              </a:rPr>
              <a:t>ミュージック・シェアリング事務局</a:t>
            </a:r>
            <a:r>
              <a:rPr kumimoji="1" lang="ja-JP" altLang="en-US" sz="900" b="1" dirty="0">
                <a:latin typeface="Meiryo UI" panose="020B0604030504040204" pitchFamily="50" charset="-128"/>
                <a:ea typeface="Meiryo UI" panose="020B0604030504040204" pitchFamily="50" charset="-128"/>
              </a:rPr>
              <a:t>　</a:t>
            </a:r>
          </a:p>
          <a:p>
            <a:pPr marL="0" indent="0">
              <a:lnSpc>
                <a:spcPts val="1100"/>
              </a:lnSpc>
              <a:spcBef>
                <a:spcPts val="0"/>
              </a:spcBef>
              <a:buNone/>
            </a:pPr>
            <a:r>
              <a:rPr kumimoji="1" lang="ja-JP" altLang="en-US" sz="900" b="1" dirty="0">
                <a:latin typeface="Meiryo UI" panose="020B0604030504040204" pitchFamily="50" charset="-128"/>
                <a:ea typeface="Meiryo UI" panose="020B0604030504040204" pitchFamily="50" charset="-128"/>
              </a:rPr>
              <a:t>訪問プログラム</a:t>
            </a:r>
            <a:r>
              <a:rPr kumimoji="1" lang="en-US" altLang="ja-JP" sz="900" b="1" dirty="0">
                <a:latin typeface="Meiryo UI" panose="020B0604030504040204" pitchFamily="50" charset="-128"/>
                <a:ea typeface="Meiryo UI" panose="020B0604030504040204" pitchFamily="50" charset="-128"/>
              </a:rPr>
              <a:t>2026</a:t>
            </a:r>
            <a:r>
              <a:rPr kumimoji="1" lang="ja-JP" altLang="en-US" sz="900" b="1" dirty="0">
                <a:latin typeface="Meiryo UI" panose="020B0604030504040204" pitchFamily="50" charset="-128"/>
                <a:ea typeface="Meiryo UI" panose="020B0604030504040204" pitchFamily="50" charset="-128"/>
              </a:rPr>
              <a:t>　開催団体募集係　</a:t>
            </a:r>
            <a:endParaRPr kumimoji="1" lang="en-US" altLang="ja-JP" sz="900" b="1" dirty="0">
              <a:latin typeface="Meiryo UI" panose="020B0604030504040204" pitchFamily="50" charset="-128"/>
              <a:ea typeface="Meiryo UI" panose="020B0604030504040204" pitchFamily="50" charset="-128"/>
            </a:endParaRPr>
          </a:p>
          <a:p>
            <a:pPr marL="0" indent="0">
              <a:lnSpc>
                <a:spcPct val="150000"/>
              </a:lnSpc>
              <a:spcBef>
                <a:spcPts val="0"/>
              </a:spcBef>
              <a:buNone/>
            </a:pPr>
            <a:r>
              <a:rPr kumimoji="1" lang="ja-JP" altLang="en-US" sz="900" dirty="0">
                <a:latin typeface="Meiryo UI" panose="020B0604030504040204" pitchFamily="50" charset="-128"/>
                <a:ea typeface="Meiryo UI" panose="020B0604030504040204" pitchFamily="50" charset="-128"/>
              </a:rPr>
              <a:t>担当：野本、佐久間</a:t>
            </a:r>
          </a:p>
          <a:p>
            <a:pPr marL="0" indent="0">
              <a:lnSpc>
                <a:spcPct val="150000"/>
              </a:lnSpc>
              <a:spcBef>
                <a:spcPts val="0"/>
              </a:spcBef>
              <a:buNone/>
            </a:pPr>
            <a:r>
              <a:rPr kumimoji="1" lang="en-US" altLang="ja-JP" sz="900" b="1" dirty="0">
                <a:latin typeface="Arial" panose="020B0604020202020204" pitchFamily="34" charset="0"/>
                <a:ea typeface="Meiryo UI" panose="020B0604030504040204" pitchFamily="50" charset="-128"/>
                <a:cs typeface="Arial" panose="020B0604020202020204" pitchFamily="34" charset="0"/>
              </a:rPr>
              <a:t>TEL</a:t>
            </a:r>
            <a:r>
              <a:rPr kumimoji="1" lang="ja-JP" altLang="en-US" sz="900" b="1" dirty="0">
                <a:latin typeface="Arial" panose="020B0604020202020204" pitchFamily="34" charset="0"/>
                <a:ea typeface="Meiryo UI" panose="020B0604030504040204" pitchFamily="50" charset="-128"/>
                <a:cs typeface="Arial" panose="020B0604020202020204" pitchFamily="34" charset="0"/>
              </a:rPr>
              <a:t>：　</a:t>
            </a:r>
            <a:r>
              <a:rPr kumimoji="1" lang="en-US" altLang="ja-JP" sz="1100" b="1" dirty="0">
                <a:latin typeface="Arial" panose="020B0604020202020204" pitchFamily="34" charset="0"/>
                <a:ea typeface="Meiryo UI" panose="020B0604030504040204" pitchFamily="50" charset="-128"/>
                <a:cs typeface="Arial" panose="020B0604020202020204" pitchFamily="34" charset="0"/>
              </a:rPr>
              <a:t>03-6256-9733</a:t>
            </a:r>
          </a:p>
          <a:p>
            <a:pPr marL="0" indent="0">
              <a:lnSpc>
                <a:spcPct val="100000"/>
              </a:lnSpc>
              <a:spcBef>
                <a:spcPts val="0"/>
              </a:spcBef>
              <a:buNone/>
            </a:pPr>
            <a:r>
              <a:rPr lang="ja-JP" altLang="en-US" sz="800" dirty="0">
                <a:latin typeface="Meiryo UI" panose="020B0604030504040204" pitchFamily="50" charset="-128"/>
                <a:ea typeface="Meiryo UI" panose="020B0604030504040204" pitchFamily="50" charset="-128"/>
              </a:rPr>
              <a:t>受付時間：月～金曜日　</a:t>
            </a:r>
            <a:r>
              <a:rPr lang="en-US" altLang="ja-JP" sz="800" dirty="0">
                <a:latin typeface="Meiryo UI" panose="020B0604030504040204" pitchFamily="50" charset="-128"/>
                <a:ea typeface="Meiryo UI" panose="020B0604030504040204" pitchFamily="50" charset="-128"/>
              </a:rPr>
              <a:t>10:00</a:t>
            </a:r>
            <a:r>
              <a:rPr lang="ja-JP" altLang="en-US" sz="800" dirty="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18:00</a:t>
            </a:r>
            <a:endParaRPr kumimoji="1" lang="en-US" altLang="ja-JP" sz="900" b="1" dirty="0">
              <a:latin typeface="Meiryo UI" panose="020B0604030504040204" pitchFamily="50" charset="-128"/>
              <a:ea typeface="Meiryo UI" panose="020B0604030504040204" pitchFamily="50" charset="-128"/>
            </a:endParaRPr>
          </a:p>
          <a:p>
            <a:pPr marL="0" indent="0">
              <a:lnSpc>
                <a:spcPct val="150000"/>
              </a:lnSpc>
              <a:spcBef>
                <a:spcPts val="0"/>
              </a:spcBef>
              <a:buNone/>
            </a:pPr>
            <a:r>
              <a:rPr kumimoji="1" lang="en-US" altLang="ja-JP" sz="900" b="1" dirty="0">
                <a:latin typeface="Arial" panose="020B0604020202020204" pitchFamily="34" charset="0"/>
                <a:ea typeface="Meiryo UI" panose="020B0604030504040204" pitchFamily="50" charset="-128"/>
                <a:cs typeface="Arial" panose="020B0604020202020204" pitchFamily="34" charset="0"/>
              </a:rPr>
              <a:t>Mail</a:t>
            </a:r>
            <a:r>
              <a:rPr kumimoji="1" lang="ja-JP" altLang="en-US" sz="900" b="1" dirty="0">
                <a:latin typeface="Arial" panose="020B0604020202020204" pitchFamily="34" charset="0"/>
                <a:ea typeface="Meiryo UI" panose="020B0604030504040204" pitchFamily="50" charset="-128"/>
                <a:cs typeface="Arial" panose="020B0604020202020204" pitchFamily="34" charset="0"/>
              </a:rPr>
              <a:t>：　</a:t>
            </a:r>
            <a:r>
              <a:rPr kumimoji="1" lang="en-US" altLang="ja-JP" sz="1050" b="1" dirty="0">
                <a:latin typeface="Arial" panose="020B0604020202020204" pitchFamily="34" charset="0"/>
                <a:ea typeface="Meiryo UI" panose="020B0604030504040204" pitchFamily="50" charset="-128"/>
                <a:cs typeface="Arial" panose="020B0604020202020204" pitchFamily="34" charset="0"/>
              </a:rPr>
              <a:t>info@musicsharing.jp</a:t>
            </a:r>
          </a:p>
          <a:p>
            <a:pPr marL="0" indent="0">
              <a:lnSpc>
                <a:spcPts val="1100"/>
              </a:lnSpc>
              <a:spcBef>
                <a:spcPts val="0"/>
              </a:spcBef>
              <a:buNone/>
            </a:pPr>
            <a:endParaRPr lang="en-US" altLang="ja-JP" sz="900" b="1" dirty="0">
              <a:latin typeface="Meiryo UI" panose="020B0604030504040204" pitchFamily="50" charset="-128"/>
              <a:ea typeface="Meiryo UI" panose="020B0604030504040204" pitchFamily="50" charset="-128"/>
            </a:endParaRPr>
          </a:p>
          <a:p>
            <a:pPr marL="0" indent="0">
              <a:buNone/>
            </a:pPr>
            <a:r>
              <a:rPr lang="ja-JP" altLang="en-US" sz="1000" b="1" dirty="0">
                <a:solidFill>
                  <a:srgbClr val="00B050"/>
                </a:solidFill>
                <a:latin typeface="Meiryo UI" panose="020B0604030504040204" pitchFamily="50" charset="-128"/>
                <a:ea typeface="Meiryo UI" panose="020B0604030504040204" pitchFamily="50" charset="-128"/>
              </a:rPr>
              <a:t>訪問先決定</a:t>
            </a:r>
            <a:endParaRPr kumimoji="1" lang="ja-JP" altLang="en-US" sz="1000" b="1" dirty="0">
              <a:solidFill>
                <a:srgbClr val="00B050"/>
              </a:solidFill>
              <a:latin typeface="Meiryo UI" panose="020B0604030504040204" pitchFamily="50" charset="-128"/>
              <a:ea typeface="Meiryo UI" panose="020B0604030504040204" pitchFamily="50" charset="-128"/>
            </a:endParaRPr>
          </a:p>
          <a:p>
            <a:pPr marL="0" indent="0">
              <a:spcAft>
                <a:spcPts val="600"/>
              </a:spcAft>
              <a:buNone/>
            </a:pPr>
            <a:r>
              <a:rPr kumimoji="1" lang="en-US" altLang="ja-JP" sz="2000" b="1" spc="100" dirty="0">
                <a:latin typeface="Meiryo UI" panose="020B0604030504040204" pitchFamily="50" charset="-128"/>
                <a:ea typeface="Meiryo UI" panose="020B0604030504040204" pitchFamily="50" charset="-128"/>
              </a:rPr>
              <a:t>2026</a:t>
            </a:r>
            <a:r>
              <a:rPr kumimoji="1" lang="ja-JP" altLang="en-US" sz="900" b="1" spc="100" dirty="0">
                <a:latin typeface="Meiryo UI" panose="020B0604030504040204" pitchFamily="50" charset="-128"/>
                <a:ea typeface="Meiryo UI" panose="020B0604030504040204" pitchFamily="50" charset="-128"/>
              </a:rPr>
              <a:t>年</a:t>
            </a:r>
            <a:r>
              <a:rPr lang="en-US" altLang="ja-JP" sz="2000" b="1" spc="100" dirty="0">
                <a:latin typeface="Meiryo UI" panose="020B0604030504040204" pitchFamily="50" charset="-128"/>
                <a:ea typeface="Meiryo UI" panose="020B0604030504040204" pitchFamily="50" charset="-128"/>
              </a:rPr>
              <a:t>2</a:t>
            </a:r>
            <a:r>
              <a:rPr kumimoji="1" lang="ja-JP" altLang="en-US" sz="900" b="1" spc="100" dirty="0">
                <a:latin typeface="Meiryo UI" panose="020B0604030504040204" pitchFamily="50" charset="-128"/>
                <a:ea typeface="Meiryo UI" panose="020B0604030504040204" pitchFamily="50" charset="-128"/>
              </a:rPr>
              <a:t>月</a:t>
            </a:r>
            <a:r>
              <a:rPr kumimoji="1" lang="en-US" altLang="ja-JP" sz="2000" b="1" spc="100" dirty="0">
                <a:latin typeface="Meiryo UI" panose="020B0604030504040204" pitchFamily="50" charset="-128"/>
                <a:ea typeface="Meiryo UI" panose="020B0604030504040204" pitchFamily="50" charset="-128"/>
              </a:rPr>
              <a:t>16</a:t>
            </a:r>
            <a:r>
              <a:rPr kumimoji="1" lang="ja-JP" altLang="en-US" sz="900" b="1" spc="100" dirty="0">
                <a:latin typeface="Meiryo UI" panose="020B0604030504040204" pitchFamily="50" charset="-128"/>
                <a:ea typeface="Meiryo UI" panose="020B0604030504040204" pitchFamily="50" charset="-128"/>
              </a:rPr>
              <a:t>日（月）</a:t>
            </a:r>
            <a:r>
              <a:rPr lang="ja-JP" altLang="en-US" sz="1100" b="1" spc="100" dirty="0">
                <a:latin typeface="Meiryo UI" panose="020B0604030504040204" pitchFamily="50" charset="-128"/>
                <a:ea typeface="Meiryo UI" panose="020B0604030504040204" pitchFamily="50" charset="-128"/>
              </a:rPr>
              <a:t>予定</a:t>
            </a:r>
            <a:endParaRPr kumimoji="1" lang="en-US" altLang="ja-JP" sz="900" dirty="0">
              <a:latin typeface="Meiryo UI" panose="020B0604030504040204" pitchFamily="50" charset="-128"/>
              <a:ea typeface="Meiryo UI" panose="020B0604030504040204" pitchFamily="50" charset="-128"/>
            </a:endParaRPr>
          </a:p>
          <a:p>
            <a:pPr marL="0" indent="0">
              <a:lnSpc>
                <a:spcPts val="1100"/>
              </a:lnSpc>
              <a:spcBef>
                <a:spcPts val="0"/>
              </a:spcBef>
              <a:buNone/>
            </a:pPr>
            <a:r>
              <a:rPr kumimoji="1" lang="ja-JP" altLang="en-US" sz="800" dirty="0">
                <a:latin typeface="Meiryo UI" panose="020B0604030504040204" pitchFamily="50" charset="-128"/>
                <a:ea typeface="Meiryo UI" panose="020B0604030504040204" pitchFamily="50" charset="-128"/>
              </a:rPr>
              <a:t>・審査期間中、不明点などを問い合わせることがございますのでご協力ください。</a:t>
            </a:r>
          </a:p>
          <a:p>
            <a:pPr marL="0" indent="0">
              <a:lnSpc>
                <a:spcPts val="1100"/>
              </a:lnSpc>
              <a:spcBef>
                <a:spcPts val="0"/>
              </a:spcBef>
              <a:buNone/>
            </a:pPr>
            <a:r>
              <a:rPr kumimoji="1" lang="ja-JP" altLang="en-US" sz="800" dirty="0">
                <a:latin typeface="Meiryo UI" panose="020B0604030504040204" pitchFamily="50" charset="-128"/>
                <a:ea typeface="Meiryo UI" panose="020B0604030504040204" pitchFamily="50" charset="-128"/>
              </a:rPr>
              <a:t>・応募多数の場合やスケジュールの調整が困難などの理由から、お申込みいただいても不採択になる可能性もございます。あらかじめご了承ください。</a:t>
            </a:r>
          </a:p>
          <a:p>
            <a:pPr marL="0" indent="0">
              <a:lnSpc>
                <a:spcPts val="1100"/>
              </a:lnSpc>
              <a:spcBef>
                <a:spcPts val="0"/>
              </a:spcBef>
              <a:buNone/>
            </a:pPr>
            <a:r>
              <a:rPr kumimoji="1" lang="ja-JP" altLang="en-US" sz="800" dirty="0">
                <a:latin typeface="Meiryo UI" panose="020B0604030504040204" pitchFamily="50" charset="-128"/>
                <a:ea typeface="Meiryo UI" panose="020B0604030504040204" pitchFamily="50" charset="-128"/>
              </a:rPr>
              <a:t>・訪問決定後、ご担当の先生が人事異動で代わられた場合</a:t>
            </a:r>
            <a:r>
              <a:rPr lang="ja-JP" altLang="en-US" sz="800" dirty="0">
                <a:latin typeface="Meiryo UI" panose="020B0604030504040204" pitchFamily="50" charset="-128"/>
                <a:ea typeface="Meiryo UI" panose="020B0604030504040204" pitchFamily="50" charset="-128"/>
              </a:rPr>
              <a:t>や</a:t>
            </a:r>
            <a:r>
              <a:rPr kumimoji="1" lang="ja-JP" altLang="en-US" sz="800" dirty="0">
                <a:latin typeface="Meiryo UI" panose="020B0604030504040204" pitchFamily="50" charset="-128"/>
                <a:ea typeface="Meiryo UI" panose="020B0604030504040204" pitchFamily="50" charset="-128"/>
              </a:rPr>
              <a:t>応募申込書をご提出いただいた時点から変更が生じた際は、速やかに変更事項をメールにてお知らせください。</a:t>
            </a:r>
          </a:p>
          <a:p>
            <a:pPr marL="0" indent="0">
              <a:lnSpc>
                <a:spcPts val="1100"/>
              </a:lnSpc>
              <a:spcBef>
                <a:spcPts val="0"/>
              </a:spcBef>
              <a:buNone/>
            </a:pPr>
            <a:r>
              <a:rPr kumimoji="1" lang="ja-JP" altLang="en-US" sz="800" dirty="0">
                <a:latin typeface="Meiryo UI" panose="020B0604030504040204" pitchFamily="50" charset="-128"/>
                <a:ea typeface="Meiryo UI" panose="020B0604030504040204" pitchFamily="50" charset="-128"/>
              </a:rPr>
              <a:t>・応募手続きについてご不明な点がございましたら、事務局までお問合せください。</a:t>
            </a:r>
          </a:p>
        </p:txBody>
      </p:sp>
      <p:graphicFrame>
        <p:nvGraphicFramePr>
          <p:cNvPr id="13" name="表 12">
            <a:extLst>
              <a:ext uri="{FF2B5EF4-FFF2-40B4-BE49-F238E27FC236}">
                <a16:creationId xmlns:a16="http://schemas.microsoft.com/office/drawing/2014/main" id="{5F432DFD-50E6-D4DF-5A7E-C3559DBDDB70}"/>
              </a:ext>
            </a:extLst>
          </p:cNvPr>
          <p:cNvGraphicFramePr>
            <a:graphicFrameLocks noGrp="1"/>
          </p:cNvGraphicFramePr>
          <p:nvPr>
            <p:extLst>
              <p:ext uri="{D42A27DB-BD31-4B8C-83A1-F6EECF244321}">
                <p14:modId xmlns:p14="http://schemas.microsoft.com/office/powerpoint/2010/main" val="3003962541"/>
              </p:ext>
            </p:extLst>
          </p:nvPr>
        </p:nvGraphicFramePr>
        <p:xfrm>
          <a:off x="469281" y="5088628"/>
          <a:ext cx="3255490" cy="4325026"/>
        </p:xfrm>
        <a:graphic>
          <a:graphicData uri="http://schemas.openxmlformats.org/drawingml/2006/table">
            <a:tbl>
              <a:tblPr/>
              <a:tblGrid>
                <a:gridCol w="1140009">
                  <a:extLst>
                    <a:ext uri="{9D8B030D-6E8A-4147-A177-3AD203B41FA5}">
                      <a16:colId xmlns:a16="http://schemas.microsoft.com/office/drawing/2014/main" val="4233381008"/>
                    </a:ext>
                  </a:extLst>
                </a:gridCol>
                <a:gridCol w="2115481">
                  <a:extLst>
                    <a:ext uri="{9D8B030D-6E8A-4147-A177-3AD203B41FA5}">
                      <a16:colId xmlns:a16="http://schemas.microsoft.com/office/drawing/2014/main" val="2587018263"/>
                    </a:ext>
                  </a:extLst>
                </a:gridCol>
              </a:tblGrid>
              <a:tr h="266570">
                <a:tc>
                  <a:txBody>
                    <a:bodyPr/>
                    <a:lstStyle/>
                    <a:p>
                      <a:pPr algn="ctr" fontAlgn="ctr">
                        <a:lnSpc>
                          <a:spcPct val="150000"/>
                        </a:lnSpc>
                      </a:pPr>
                      <a:r>
                        <a:rPr lang="en-US" altLang="ja-JP" sz="800" b="1" i="0" u="none" strike="noStrike" dirty="0">
                          <a:solidFill>
                            <a:srgbClr val="000000"/>
                          </a:solidFill>
                          <a:effectLst/>
                          <a:latin typeface="Meiryo UI" panose="020B0604030504040204" pitchFamily="50" charset="-128"/>
                          <a:ea typeface="Meiryo UI" panose="020B0604030504040204" pitchFamily="50" charset="-128"/>
                        </a:rPr>
                        <a:t>2026</a:t>
                      </a:r>
                      <a:r>
                        <a:rPr lang="ja-JP" altLang="en-US" sz="800" b="1" i="0" u="none" strike="noStrike" dirty="0">
                          <a:solidFill>
                            <a:srgbClr val="000000"/>
                          </a:solidFill>
                          <a:effectLst/>
                          <a:latin typeface="Meiryo UI" panose="020B0604030504040204" pitchFamily="50" charset="-128"/>
                          <a:ea typeface="Meiryo UI" panose="020B0604030504040204" pitchFamily="50" charset="-128"/>
                        </a:rPr>
                        <a:t>年</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月</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14</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日</a:t>
                      </a:r>
                    </a:p>
                  </a:txBody>
                  <a:tcPr marL="7052" marR="7052" marT="7052" marB="0" anchor="ctr">
                    <a:lnL>
                      <a:noFill/>
                    </a:lnL>
                    <a:lnR>
                      <a:noFill/>
                    </a:lnR>
                    <a:lnT>
                      <a:noFill/>
                    </a:lnT>
                    <a:lnB>
                      <a:noFill/>
                    </a:lnB>
                  </a:tcPr>
                </a:tc>
                <a:tc>
                  <a:txBody>
                    <a:bodyPr/>
                    <a:lstStyle/>
                    <a:p>
                      <a:pPr algn="l" fontAlgn="ctr">
                        <a:lnSpc>
                          <a:spcPct val="150000"/>
                        </a:lnSpc>
                      </a:pP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応募〆切</a:t>
                      </a:r>
                    </a:p>
                  </a:txBody>
                  <a:tcPr marL="7052" marR="7052" marT="7052" marB="0" anchor="ctr">
                    <a:lnL>
                      <a:noFill/>
                    </a:lnL>
                    <a:lnR>
                      <a:noFill/>
                    </a:lnR>
                    <a:lnT>
                      <a:noFill/>
                    </a:lnT>
                    <a:lnB>
                      <a:noFill/>
                    </a:lnB>
                  </a:tcPr>
                </a:tc>
                <a:extLst>
                  <a:ext uri="{0D108BD9-81ED-4DB2-BD59-A6C34878D82A}">
                    <a16:rowId xmlns:a16="http://schemas.microsoft.com/office/drawing/2014/main" val="1693675798"/>
                  </a:ext>
                </a:extLst>
              </a:tr>
              <a:tr h="266570">
                <a:tc>
                  <a:txBody>
                    <a:bodyPr/>
                    <a:lstStyle/>
                    <a:p>
                      <a:pPr algn="ctr" fontAlgn="ctr">
                        <a:lnSpc>
                          <a:spcPct val="150000"/>
                        </a:lnSpc>
                      </a:pPr>
                      <a:r>
                        <a:rPr lang="en-US" altLang="ja-JP" sz="800" b="1" i="0" u="none" strike="noStrike" dirty="0">
                          <a:solidFill>
                            <a:srgbClr val="000000"/>
                          </a:solidFill>
                          <a:effectLst/>
                          <a:latin typeface="Meiryo UI" panose="020B0604030504040204" pitchFamily="50" charset="-128"/>
                          <a:ea typeface="Meiryo UI" panose="020B0604030504040204" pitchFamily="50" charset="-128"/>
                        </a:rPr>
                        <a:t>2026</a:t>
                      </a:r>
                      <a:r>
                        <a:rPr lang="ja-JP" altLang="en-US" sz="800" b="1" i="0" u="none" strike="noStrike" dirty="0">
                          <a:solidFill>
                            <a:srgbClr val="000000"/>
                          </a:solidFill>
                          <a:effectLst/>
                          <a:latin typeface="Meiryo UI" panose="020B0604030504040204" pitchFamily="50" charset="-128"/>
                          <a:ea typeface="Meiryo UI" panose="020B0604030504040204" pitchFamily="50" charset="-128"/>
                        </a:rPr>
                        <a:t>年</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2</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月</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16</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日</a:t>
                      </a:r>
                      <a:endParaRPr lang="en-US" altLang="ja-JP" sz="1000" b="1" i="0" u="none" strike="noStrike" dirty="0">
                        <a:solidFill>
                          <a:srgbClr val="000000"/>
                        </a:solidFill>
                        <a:effectLst/>
                        <a:latin typeface="Meiryo UI" panose="020B0604030504040204" pitchFamily="50" charset="-128"/>
                        <a:ea typeface="Meiryo UI" panose="020B0604030504040204" pitchFamily="50" charset="-128"/>
                      </a:endParaRPr>
                    </a:p>
                  </a:txBody>
                  <a:tcPr marL="7052" marR="7052" marT="7052" marB="0" anchor="ctr">
                    <a:lnL>
                      <a:noFill/>
                    </a:lnL>
                    <a:lnR>
                      <a:noFill/>
                    </a:lnR>
                    <a:lnT>
                      <a:noFill/>
                    </a:lnT>
                    <a:lnB>
                      <a:noFill/>
                    </a:lnB>
                  </a:tcPr>
                </a:tc>
                <a:tc>
                  <a:txBody>
                    <a:bodyPr/>
                    <a:lstStyle/>
                    <a:p>
                      <a:pPr algn="l" fontAlgn="ctr">
                        <a:lnSpc>
                          <a:spcPct val="150000"/>
                        </a:lnSpc>
                      </a:pP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訪問先決定</a:t>
                      </a:r>
                      <a:endParaRPr lang="en-US" altLang="ja-JP" sz="1000" b="1" i="0" u="none" strike="noStrike" dirty="0">
                        <a:solidFill>
                          <a:srgbClr val="000000"/>
                        </a:solidFill>
                        <a:effectLst/>
                        <a:latin typeface="Meiryo UI" panose="020B0604030504040204" pitchFamily="50" charset="-128"/>
                        <a:ea typeface="Meiryo UI" panose="020B0604030504040204" pitchFamily="50" charset="-128"/>
                      </a:endParaRPr>
                    </a:p>
                  </a:txBody>
                  <a:tcPr marL="7052" marR="7052" marT="7052" marB="0" anchor="ctr">
                    <a:lnL>
                      <a:noFill/>
                    </a:lnL>
                    <a:lnR>
                      <a:noFill/>
                    </a:lnR>
                    <a:lnT>
                      <a:noFill/>
                    </a:lnT>
                    <a:lnB>
                      <a:noFill/>
                    </a:lnB>
                  </a:tcPr>
                </a:tc>
                <a:extLst>
                  <a:ext uri="{0D108BD9-81ED-4DB2-BD59-A6C34878D82A}">
                    <a16:rowId xmlns:a16="http://schemas.microsoft.com/office/drawing/2014/main" val="2677804067"/>
                  </a:ext>
                </a:extLst>
              </a:tr>
              <a:tr h="452873">
                <a:tc>
                  <a:txBody>
                    <a:bodyPr/>
                    <a:lstStyle/>
                    <a:p>
                      <a:pPr algn="ctr" fontAlgn="ctr">
                        <a:lnSpc>
                          <a:spcPct val="150000"/>
                        </a:lnSpc>
                      </a:pP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月下旬～</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月</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lnSpc>
                          <a:spcPct val="150000"/>
                        </a:lnSpc>
                      </a:pP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7052" marR="7052" marT="7052" marB="0" anchor="ctr">
                    <a:lnL>
                      <a:noFill/>
                    </a:lnL>
                    <a:lnR>
                      <a:noFill/>
                    </a:lnR>
                    <a:lnT>
                      <a:noFill/>
                    </a:lnT>
                    <a:lnB>
                      <a:noFill/>
                    </a:lnB>
                  </a:tcPr>
                </a:tc>
                <a:tc>
                  <a:txBody>
                    <a:bodyPr/>
                    <a:lstStyle/>
                    <a:p>
                      <a:pPr algn="l" fontAlgn="ctr">
                        <a:lnSpc>
                          <a:spcPct val="150000"/>
                        </a:lnSpc>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内容の確認</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algn="l" fontAlgn="ctr">
                        <a:lnSpc>
                          <a:spcPct val="150000"/>
                        </a:lnSpc>
                      </a:pP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7052" marR="7052" marT="7052" marB="0" anchor="ctr">
                    <a:lnL>
                      <a:noFill/>
                    </a:lnL>
                    <a:lnR>
                      <a:noFill/>
                    </a:lnR>
                    <a:lnT>
                      <a:noFill/>
                    </a:lnT>
                    <a:lnB>
                      <a:noFill/>
                    </a:lnB>
                  </a:tcPr>
                </a:tc>
                <a:extLst>
                  <a:ext uri="{0D108BD9-81ED-4DB2-BD59-A6C34878D82A}">
                    <a16:rowId xmlns:a16="http://schemas.microsoft.com/office/drawing/2014/main" val="1926617696"/>
                  </a:ext>
                </a:extLst>
              </a:tr>
              <a:tr h="452873">
                <a:tc>
                  <a:txBody>
                    <a:bodyPr/>
                    <a:lstStyle/>
                    <a:p>
                      <a:pPr algn="ctr" fontAlgn="ctr">
                        <a:lnSpc>
                          <a:spcPct val="150000"/>
                        </a:lnSpc>
                      </a:pP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月上旬</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lnSpc>
                          <a:spcPct val="150000"/>
                        </a:lnSpc>
                      </a:pP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4</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月中旬</a:t>
                      </a:r>
                    </a:p>
                  </a:txBody>
                  <a:tcPr marL="7052" marR="7052" marT="7052" marB="0" anchor="ctr">
                    <a:lnL>
                      <a:noFill/>
                    </a:lnL>
                    <a:lnR>
                      <a:noFill/>
                    </a:lnR>
                    <a:lnT>
                      <a:noFill/>
                    </a:lnT>
                    <a:lnB>
                      <a:noFill/>
                    </a:lnB>
                  </a:tcPr>
                </a:tc>
                <a:tc>
                  <a:txBody>
                    <a:bodyPr/>
                    <a:lstStyle/>
                    <a:p>
                      <a:pPr algn="l" fontAlgn="ctr">
                        <a:lnSpc>
                          <a:spcPct val="150000"/>
                        </a:lnSpc>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春の訪問コンサート日程調整</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algn="l" fontAlgn="ctr">
                        <a:lnSpc>
                          <a:spcPct val="150000"/>
                        </a:lnSpc>
                      </a:pP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オンライン説明会</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(ZOOM)</a:t>
                      </a:r>
                    </a:p>
                  </a:txBody>
                  <a:tcPr marL="7052" marR="7052" marT="7052" marB="0" anchor="ctr">
                    <a:lnL>
                      <a:noFill/>
                    </a:lnL>
                    <a:lnR>
                      <a:noFill/>
                    </a:lnR>
                    <a:lnT>
                      <a:noFill/>
                    </a:lnT>
                    <a:lnB>
                      <a:noFill/>
                    </a:lnB>
                  </a:tcPr>
                </a:tc>
                <a:extLst>
                  <a:ext uri="{0D108BD9-81ED-4DB2-BD59-A6C34878D82A}">
                    <a16:rowId xmlns:a16="http://schemas.microsoft.com/office/drawing/2014/main" val="3935572914"/>
                  </a:ext>
                </a:extLst>
              </a:tr>
              <a:tr h="266570">
                <a:tc>
                  <a:txBody>
                    <a:bodyPr/>
                    <a:lstStyle/>
                    <a:p>
                      <a:pPr algn="ctr" fontAlgn="ctr">
                        <a:lnSpc>
                          <a:spcPct val="150000"/>
                        </a:lnSpc>
                      </a:pP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月中旬</a:t>
                      </a:r>
                    </a:p>
                  </a:txBody>
                  <a:tcPr marL="7052" marR="7052" marT="7052" marB="0" anchor="ctr">
                    <a:lnL>
                      <a:noFill/>
                    </a:lnL>
                    <a:lnR>
                      <a:noFill/>
                    </a:lnR>
                    <a:lnT>
                      <a:noFill/>
                    </a:lnT>
                    <a:lnB>
                      <a:noFill/>
                    </a:lnB>
                  </a:tcPr>
                </a:tc>
                <a:tc>
                  <a:txBody>
                    <a:bodyPr/>
                    <a:lstStyle/>
                    <a:p>
                      <a:pPr algn="l" fontAlgn="ctr">
                        <a:lnSpc>
                          <a:spcPct val="150000"/>
                        </a:lnSpc>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訪問日程の決定</a:t>
                      </a:r>
                    </a:p>
                  </a:txBody>
                  <a:tcPr marL="7052" marR="7052" marT="7052" marB="0" anchor="ctr">
                    <a:lnL>
                      <a:noFill/>
                    </a:lnL>
                    <a:lnR>
                      <a:noFill/>
                    </a:lnR>
                    <a:lnT>
                      <a:noFill/>
                    </a:lnT>
                    <a:lnB>
                      <a:noFill/>
                    </a:lnB>
                  </a:tcPr>
                </a:tc>
                <a:extLst>
                  <a:ext uri="{0D108BD9-81ED-4DB2-BD59-A6C34878D82A}">
                    <a16:rowId xmlns:a16="http://schemas.microsoft.com/office/drawing/2014/main" val="115958316"/>
                  </a:ext>
                </a:extLst>
              </a:tr>
              <a:tr h="266570">
                <a:tc>
                  <a:txBody>
                    <a:bodyPr/>
                    <a:lstStyle/>
                    <a:p>
                      <a:pPr algn="ctr" fontAlgn="ctr">
                        <a:lnSpc>
                          <a:spcPct val="150000"/>
                        </a:lnSpc>
                      </a:pP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7052" marR="7052" marT="7052" marB="0" anchor="ctr">
                    <a:lnL>
                      <a:noFill/>
                    </a:lnL>
                    <a:lnR>
                      <a:noFill/>
                    </a:lnR>
                    <a:lnT>
                      <a:noFill/>
                    </a:lnT>
                    <a:lnB>
                      <a:noFill/>
                    </a:lnB>
                  </a:tcPr>
                </a:tc>
                <a:tc>
                  <a:txBody>
                    <a:bodyPr/>
                    <a:lstStyle/>
                    <a:p>
                      <a:pPr algn="l" fontAlgn="ctr">
                        <a:lnSpc>
                          <a:spcPct val="150000"/>
                        </a:lnSpc>
                      </a:pPr>
                      <a:r>
                        <a:rPr lang="ja-JP" altLang="en-US" sz="1000" b="0" i="0" u="none" strike="noStrike" spc="-40" baseline="0" dirty="0">
                          <a:solidFill>
                            <a:srgbClr val="000000"/>
                          </a:solidFill>
                          <a:effectLst/>
                          <a:latin typeface="Meiryo UI" panose="020B0604030504040204" pitchFamily="50" charset="-128"/>
                          <a:ea typeface="Meiryo UI" panose="020B0604030504040204" pitchFamily="50" charset="-128"/>
                        </a:rPr>
                        <a:t>参考資料の配布</a:t>
                      </a:r>
                    </a:p>
                  </a:txBody>
                  <a:tcPr marL="7052" marR="7052" marT="7052" marB="0" anchor="ctr">
                    <a:lnL>
                      <a:noFill/>
                    </a:lnL>
                    <a:lnR>
                      <a:noFill/>
                    </a:lnR>
                    <a:lnT>
                      <a:noFill/>
                    </a:lnT>
                    <a:lnB>
                      <a:noFill/>
                    </a:lnB>
                  </a:tcPr>
                </a:tc>
                <a:extLst>
                  <a:ext uri="{0D108BD9-81ED-4DB2-BD59-A6C34878D82A}">
                    <a16:rowId xmlns:a16="http://schemas.microsoft.com/office/drawing/2014/main" val="876000665"/>
                  </a:ext>
                </a:extLst>
              </a:tr>
              <a:tr h="266570">
                <a:tc>
                  <a:txBody>
                    <a:bodyPr/>
                    <a:lstStyle/>
                    <a:p>
                      <a:pPr algn="ctr" fontAlgn="ctr">
                        <a:lnSpc>
                          <a:spcPct val="150000"/>
                        </a:lnSpc>
                      </a:pP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6</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月上旬</a:t>
                      </a:r>
                    </a:p>
                  </a:txBody>
                  <a:tcPr marL="7052" marR="7052" marT="7052" marB="0" anchor="ctr">
                    <a:lnL>
                      <a:noFill/>
                    </a:lnL>
                    <a:lnR>
                      <a:noFill/>
                    </a:lnR>
                    <a:lnT>
                      <a:noFill/>
                    </a:lnT>
                    <a:lnB>
                      <a:noFill/>
                    </a:lnB>
                  </a:tcPr>
                </a:tc>
                <a:tc>
                  <a:txBody>
                    <a:bodyPr/>
                    <a:lstStyle/>
                    <a:p>
                      <a:pPr algn="l" fontAlgn="ctr">
                        <a:lnSpc>
                          <a:spcPct val="150000"/>
                        </a:lnSpc>
                      </a:pP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春の訪問コンサート　実施</a:t>
                      </a:r>
                    </a:p>
                  </a:txBody>
                  <a:tcPr marL="7052" marR="7052" marT="7052" marB="0" anchor="ctr">
                    <a:lnL>
                      <a:noFill/>
                    </a:lnL>
                    <a:lnR>
                      <a:noFill/>
                    </a:lnR>
                    <a:lnT>
                      <a:noFill/>
                    </a:lnT>
                    <a:lnB>
                      <a:noFill/>
                    </a:lnB>
                  </a:tcPr>
                </a:tc>
                <a:extLst>
                  <a:ext uri="{0D108BD9-81ED-4DB2-BD59-A6C34878D82A}">
                    <a16:rowId xmlns:a16="http://schemas.microsoft.com/office/drawing/2014/main" val="264621926"/>
                  </a:ext>
                </a:extLst>
              </a:tr>
              <a:tr h="452873">
                <a:tc>
                  <a:txBody>
                    <a:bodyPr/>
                    <a:lstStyle/>
                    <a:p>
                      <a:pPr algn="ctr" fontAlgn="ctr">
                        <a:lnSpc>
                          <a:spcPct val="150000"/>
                        </a:lnSpc>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実施後</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lnSpc>
                          <a:spcPct val="150000"/>
                        </a:lnSpc>
                      </a:pP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7052" marR="7052" marT="7052" marB="0" anchor="ctr">
                    <a:lnL>
                      <a:noFill/>
                    </a:lnL>
                    <a:lnR>
                      <a:noFill/>
                    </a:lnR>
                    <a:lnT>
                      <a:noFill/>
                    </a:lnT>
                    <a:lnB>
                      <a:noFill/>
                    </a:lnB>
                  </a:tcPr>
                </a:tc>
                <a:tc>
                  <a:txBody>
                    <a:bodyPr/>
                    <a:lstStyle/>
                    <a:p>
                      <a:pPr algn="l" fontAlgn="ctr">
                        <a:lnSpc>
                          <a:spcPct val="150000"/>
                        </a:lnSpc>
                      </a:pP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MS</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へ提出物を送付</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p>
                      <a:pPr algn="l" fontAlgn="ctr">
                        <a:lnSpc>
                          <a:spcPct val="150000"/>
                        </a:lnSpc>
                      </a:pP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7052" marR="7052" marT="7052" marB="0" anchor="ctr">
                    <a:lnL>
                      <a:noFill/>
                    </a:lnL>
                    <a:lnR>
                      <a:noFill/>
                    </a:lnR>
                    <a:lnT>
                      <a:noFill/>
                    </a:lnT>
                    <a:lnB>
                      <a:noFill/>
                    </a:lnB>
                  </a:tcPr>
                </a:tc>
                <a:extLst>
                  <a:ext uri="{0D108BD9-81ED-4DB2-BD59-A6C34878D82A}">
                    <a16:rowId xmlns:a16="http://schemas.microsoft.com/office/drawing/2014/main" val="1703350377"/>
                  </a:ext>
                </a:extLst>
              </a:tr>
              <a:tr h="266570">
                <a:tc>
                  <a:txBody>
                    <a:bodyPr/>
                    <a:lstStyle/>
                    <a:p>
                      <a:pPr algn="ctr" fontAlgn="ctr">
                        <a:lnSpc>
                          <a:spcPct val="150000"/>
                        </a:lnSpc>
                      </a:pP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8</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月～</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9</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月</a:t>
                      </a:r>
                    </a:p>
                  </a:txBody>
                  <a:tcPr marL="7052" marR="7052" marT="7052" marB="0" anchor="ctr">
                    <a:lnL>
                      <a:noFill/>
                    </a:lnL>
                    <a:lnR>
                      <a:noFill/>
                    </a:lnR>
                    <a:lnT>
                      <a:noFill/>
                    </a:lnT>
                    <a:lnB>
                      <a:noFill/>
                    </a:lnB>
                  </a:tcPr>
                </a:tc>
                <a:tc>
                  <a:txBody>
                    <a:bodyPr/>
                    <a:lstStyle/>
                    <a:p>
                      <a:pPr algn="l" fontAlgn="ctr">
                        <a:lnSpc>
                          <a:spcPct val="150000"/>
                        </a:lnSpc>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秋の訪問コンサート日程調整</a:t>
                      </a:r>
                    </a:p>
                  </a:txBody>
                  <a:tcPr marL="7052" marR="7052" marT="7052" marB="0" anchor="ctr">
                    <a:lnL>
                      <a:noFill/>
                    </a:lnL>
                    <a:lnR>
                      <a:noFill/>
                    </a:lnR>
                    <a:lnT>
                      <a:noFill/>
                    </a:lnT>
                    <a:lnB>
                      <a:noFill/>
                    </a:lnB>
                  </a:tcPr>
                </a:tc>
                <a:extLst>
                  <a:ext uri="{0D108BD9-81ED-4DB2-BD59-A6C34878D82A}">
                    <a16:rowId xmlns:a16="http://schemas.microsoft.com/office/drawing/2014/main" val="1840465863"/>
                  </a:ext>
                </a:extLst>
              </a:tr>
              <a:tr h="266570">
                <a:tc>
                  <a:txBody>
                    <a:bodyPr/>
                    <a:lstStyle/>
                    <a:p>
                      <a:pPr algn="ctr" fontAlgn="ctr">
                        <a:lnSpc>
                          <a:spcPct val="150000"/>
                        </a:lnSpc>
                      </a:pP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9</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月下旬</a:t>
                      </a:r>
                    </a:p>
                  </a:txBody>
                  <a:tcPr marL="7052" marR="7052" marT="7052" marB="0" anchor="ctr">
                    <a:lnL>
                      <a:noFill/>
                    </a:lnL>
                    <a:lnR>
                      <a:noFill/>
                    </a:lnR>
                    <a:lnT>
                      <a:noFill/>
                    </a:lnT>
                    <a:lnB>
                      <a:noFill/>
                    </a:lnB>
                  </a:tcPr>
                </a:tc>
                <a:tc>
                  <a:txBody>
                    <a:bodyPr/>
                    <a:lstStyle/>
                    <a:p>
                      <a:pPr algn="l" fontAlgn="ctr">
                        <a:lnSpc>
                          <a:spcPct val="150000"/>
                        </a:lnSpc>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訪問日程の決定</a:t>
                      </a:r>
                    </a:p>
                  </a:txBody>
                  <a:tcPr marL="7052" marR="7052" marT="7052" marB="0" anchor="ctr">
                    <a:lnL>
                      <a:noFill/>
                    </a:lnL>
                    <a:lnR>
                      <a:noFill/>
                    </a:lnR>
                    <a:lnT>
                      <a:noFill/>
                    </a:lnT>
                    <a:lnB>
                      <a:noFill/>
                    </a:lnB>
                  </a:tcPr>
                </a:tc>
                <a:extLst>
                  <a:ext uri="{0D108BD9-81ED-4DB2-BD59-A6C34878D82A}">
                    <a16:rowId xmlns:a16="http://schemas.microsoft.com/office/drawing/2014/main" val="3180883609"/>
                  </a:ext>
                </a:extLst>
              </a:tr>
              <a:tr h="266570">
                <a:tc>
                  <a:txBody>
                    <a:bodyPr/>
                    <a:lstStyle/>
                    <a:p>
                      <a:pPr algn="ctr" fontAlgn="ctr">
                        <a:lnSpc>
                          <a:spcPct val="150000"/>
                        </a:lnSpc>
                      </a:pP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7052" marR="7052" marT="7052" marB="0" anchor="ctr">
                    <a:lnL>
                      <a:noFill/>
                    </a:lnL>
                    <a:lnR>
                      <a:noFill/>
                    </a:lnR>
                    <a:lnT>
                      <a:noFill/>
                    </a:lnT>
                    <a:lnB>
                      <a:noFill/>
                    </a:lnB>
                  </a:tcPr>
                </a:tc>
                <a:tc>
                  <a:txBody>
                    <a:bodyPr/>
                    <a:lstStyle/>
                    <a:p>
                      <a:pPr algn="l" fontAlgn="ctr">
                        <a:lnSpc>
                          <a:spcPct val="150000"/>
                        </a:lnSpc>
                      </a:pPr>
                      <a:r>
                        <a:rPr lang="ja-JP" altLang="en-US" sz="1000" b="0" i="0" u="none" strike="noStrike" spc="-40" baseline="0" dirty="0">
                          <a:solidFill>
                            <a:srgbClr val="000000"/>
                          </a:solidFill>
                          <a:effectLst/>
                          <a:latin typeface="Meiryo UI" panose="020B0604030504040204" pitchFamily="50" charset="-128"/>
                          <a:ea typeface="Meiryo UI" panose="020B0604030504040204" pitchFamily="50" charset="-128"/>
                        </a:rPr>
                        <a:t>参考資料の配布</a:t>
                      </a:r>
                    </a:p>
                  </a:txBody>
                  <a:tcPr marL="7052" marR="7052" marT="7052" marB="0" anchor="ctr">
                    <a:lnL>
                      <a:noFill/>
                    </a:lnL>
                    <a:lnR>
                      <a:noFill/>
                    </a:lnR>
                    <a:lnT>
                      <a:noFill/>
                    </a:lnT>
                    <a:lnB>
                      <a:noFill/>
                    </a:lnB>
                  </a:tcPr>
                </a:tc>
                <a:extLst>
                  <a:ext uri="{0D108BD9-81ED-4DB2-BD59-A6C34878D82A}">
                    <a16:rowId xmlns:a16="http://schemas.microsoft.com/office/drawing/2014/main" val="2077422102"/>
                  </a:ext>
                </a:extLst>
              </a:tr>
              <a:tr h="266570">
                <a:tc>
                  <a:txBody>
                    <a:bodyPr/>
                    <a:lstStyle/>
                    <a:p>
                      <a:pPr algn="ctr" fontAlgn="ctr">
                        <a:lnSpc>
                          <a:spcPct val="150000"/>
                        </a:lnSpc>
                      </a:pP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10</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月～</a:t>
                      </a:r>
                      <a:r>
                        <a:rPr lang="en-US" altLang="ja-JP" sz="1000" b="1" i="0" u="none" strike="noStrike" dirty="0">
                          <a:solidFill>
                            <a:srgbClr val="000000"/>
                          </a:solidFill>
                          <a:effectLst/>
                          <a:latin typeface="Meiryo UI" panose="020B0604030504040204" pitchFamily="50" charset="-128"/>
                          <a:ea typeface="Meiryo UI" panose="020B0604030504040204" pitchFamily="50" charset="-128"/>
                        </a:rPr>
                        <a:t>11</a:t>
                      </a: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月</a:t>
                      </a:r>
                    </a:p>
                  </a:txBody>
                  <a:tcPr marL="7052" marR="7052" marT="7052" marB="0" anchor="ctr">
                    <a:lnL>
                      <a:noFill/>
                    </a:lnL>
                    <a:lnR>
                      <a:noFill/>
                    </a:lnR>
                    <a:lnT>
                      <a:noFill/>
                    </a:lnT>
                    <a:lnB>
                      <a:noFill/>
                    </a:lnB>
                  </a:tcPr>
                </a:tc>
                <a:tc>
                  <a:txBody>
                    <a:bodyPr/>
                    <a:lstStyle/>
                    <a:p>
                      <a:pPr algn="l" fontAlgn="ctr">
                        <a:lnSpc>
                          <a:spcPct val="150000"/>
                        </a:lnSpc>
                      </a:pP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秋の訪問コンサート　実施</a:t>
                      </a:r>
                    </a:p>
                  </a:txBody>
                  <a:tcPr marL="7052" marR="7052" marT="7052" marB="0" anchor="ctr">
                    <a:lnL>
                      <a:noFill/>
                    </a:lnL>
                    <a:lnR>
                      <a:noFill/>
                    </a:lnR>
                    <a:lnT>
                      <a:noFill/>
                    </a:lnT>
                    <a:lnB>
                      <a:noFill/>
                    </a:lnB>
                  </a:tcPr>
                </a:tc>
                <a:extLst>
                  <a:ext uri="{0D108BD9-81ED-4DB2-BD59-A6C34878D82A}">
                    <a16:rowId xmlns:a16="http://schemas.microsoft.com/office/drawing/2014/main" val="1877575534"/>
                  </a:ext>
                </a:extLst>
              </a:tr>
              <a:tr h="266570">
                <a:tc>
                  <a:txBody>
                    <a:bodyPr/>
                    <a:lstStyle/>
                    <a:p>
                      <a:pPr algn="ctr" fontAlgn="ctr">
                        <a:lnSpc>
                          <a:spcPct val="150000"/>
                        </a:lnSpc>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実施後</a:t>
                      </a:r>
                    </a:p>
                  </a:txBody>
                  <a:tcPr marL="7052" marR="7052" marT="7052" marB="0" anchor="ctr">
                    <a:lnL>
                      <a:noFill/>
                    </a:lnL>
                    <a:lnR>
                      <a:noFill/>
                    </a:lnR>
                    <a:lnT>
                      <a:noFill/>
                    </a:lnT>
                    <a:lnB>
                      <a:noFill/>
                    </a:lnB>
                  </a:tcPr>
                </a:tc>
                <a:tc>
                  <a:txBody>
                    <a:bodyPr/>
                    <a:lstStyle/>
                    <a:p>
                      <a:pPr algn="l" fontAlgn="ctr">
                        <a:lnSpc>
                          <a:spcPct val="150000"/>
                        </a:lnSpc>
                      </a:pP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MS</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へ提出物を送付</a:t>
                      </a:r>
                    </a:p>
                  </a:txBody>
                  <a:tcPr marL="7052" marR="7052" marT="7052" marB="0" anchor="ctr">
                    <a:lnL>
                      <a:noFill/>
                    </a:lnL>
                    <a:lnR>
                      <a:noFill/>
                    </a:lnR>
                    <a:lnT>
                      <a:noFill/>
                    </a:lnT>
                    <a:lnB>
                      <a:noFill/>
                    </a:lnB>
                  </a:tcPr>
                </a:tc>
                <a:extLst>
                  <a:ext uri="{0D108BD9-81ED-4DB2-BD59-A6C34878D82A}">
                    <a16:rowId xmlns:a16="http://schemas.microsoft.com/office/drawing/2014/main" val="1872360856"/>
                  </a:ext>
                </a:extLst>
              </a:tr>
              <a:tr h="266570">
                <a:tc>
                  <a:txBody>
                    <a:bodyPr/>
                    <a:lstStyle/>
                    <a:p>
                      <a:pPr algn="ctr" fontAlgn="ctr">
                        <a:lnSpc>
                          <a:spcPct val="150000"/>
                        </a:lnSpc>
                      </a:pP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11</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月</a:t>
                      </a:r>
                    </a:p>
                  </a:txBody>
                  <a:tcPr marL="7052" marR="7052" marT="7052" marB="0" anchor="ctr">
                    <a:lnL>
                      <a:noFill/>
                    </a:lnL>
                    <a:lnR>
                      <a:noFill/>
                    </a:lnR>
                    <a:lnT>
                      <a:noFill/>
                    </a:lnT>
                    <a:lnB>
                      <a:noFill/>
                    </a:lnB>
                  </a:tcPr>
                </a:tc>
                <a:tc>
                  <a:txBody>
                    <a:bodyPr/>
                    <a:lstStyle/>
                    <a:p>
                      <a:pPr algn="l" fontAlgn="ctr">
                        <a:lnSpc>
                          <a:spcPct val="150000"/>
                        </a:lnSpc>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訪問プログラム</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2027</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募集開始 </a:t>
                      </a:r>
                    </a:p>
                  </a:txBody>
                  <a:tcPr marL="7052" marR="7052" marT="7052" marB="0" anchor="ctr">
                    <a:lnL>
                      <a:noFill/>
                    </a:lnL>
                    <a:lnR>
                      <a:noFill/>
                    </a:lnR>
                    <a:lnT>
                      <a:noFill/>
                    </a:lnT>
                    <a:lnB>
                      <a:noFill/>
                    </a:lnB>
                  </a:tcPr>
                </a:tc>
                <a:extLst>
                  <a:ext uri="{0D108BD9-81ED-4DB2-BD59-A6C34878D82A}">
                    <a16:rowId xmlns:a16="http://schemas.microsoft.com/office/drawing/2014/main" val="2354747343"/>
                  </a:ext>
                </a:extLst>
              </a:tr>
            </a:tbl>
          </a:graphicData>
        </a:graphic>
      </p:graphicFrame>
      <p:sp>
        <p:nvSpPr>
          <p:cNvPr id="15" name="テキスト ボックス 14">
            <a:extLst>
              <a:ext uri="{FF2B5EF4-FFF2-40B4-BE49-F238E27FC236}">
                <a16:creationId xmlns:a16="http://schemas.microsoft.com/office/drawing/2014/main" id="{75E3CAB2-6E73-6AB7-4A22-25169EB463D0}"/>
              </a:ext>
            </a:extLst>
          </p:cNvPr>
          <p:cNvSpPr txBox="1"/>
          <p:nvPr/>
        </p:nvSpPr>
        <p:spPr>
          <a:xfrm>
            <a:off x="529593" y="4823463"/>
            <a:ext cx="1540806" cy="253916"/>
          </a:xfrm>
          <a:prstGeom prst="rect">
            <a:avLst/>
          </a:prstGeom>
          <a:noFill/>
        </p:spPr>
        <p:txBody>
          <a:bodyPr wrap="none" rtlCol="0">
            <a:spAutoFit/>
          </a:bodyPr>
          <a:lstStyle/>
          <a:p>
            <a:r>
              <a:rPr kumimoji="1" lang="ja-JP" altLang="en-US" sz="1050" b="1" dirty="0">
                <a:solidFill>
                  <a:srgbClr val="00B050"/>
                </a:solidFill>
                <a:latin typeface="Meiryo UI" panose="020B0604030504040204" pitchFamily="50" charset="-128"/>
                <a:ea typeface="Meiryo UI" panose="020B0604030504040204" pitchFamily="50" charset="-128"/>
              </a:rPr>
              <a:t>応募から開催までの流れ</a:t>
            </a:r>
            <a:endParaRPr kumimoji="1" lang="ja-JP" altLang="en-US" sz="1050" dirty="0"/>
          </a:p>
        </p:txBody>
      </p:sp>
      <p:grpSp>
        <p:nvGrpSpPr>
          <p:cNvPr id="47" name="グループ化 46">
            <a:extLst>
              <a:ext uri="{FF2B5EF4-FFF2-40B4-BE49-F238E27FC236}">
                <a16:creationId xmlns:a16="http://schemas.microsoft.com/office/drawing/2014/main" id="{13CAAD9A-9CEC-F252-F969-08430C622B9F}"/>
              </a:ext>
            </a:extLst>
          </p:cNvPr>
          <p:cNvGrpSpPr/>
          <p:nvPr/>
        </p:nvGrpSpPr>
        <p:grpSpPr>
          <a:xfrm>
            <a:off x="3701071" y="2677876"/>
            <a:ext cx="2338702" cy="1158621"/>
            <a:chOff x="5401541" y="2391141"/>
            <a:chExt cx="3300686" cy="1635201"/>
          </a:xfrm>
        </p:grpSpPr>
        <p:pic>
          <p:nvPicPr>
            <p:cNvPr id="7" name="図 6">
              <a:extLst>
                <a:ext uri="{FF2B5EF4-FFF2-40B4-BE49-F238E27FC236}">
                  <a16:creationId xmlns:a16="http://schemas.microsoft.com/office/drawing/2014/main" id="{49AFB317-6B40-47D4-BE69-7299084CC2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5401541" y="2425785"/>
              <a:ext cx="1145701" cy="763894"/>
            </a:xfrm>
            <a:prstGeom prst="rect">
              <a:avLst/>
            </a:prstGeom>
            <a:noFill/>
          </p:spPr>
        </p:pic>
        <p:pic>
          <p:nvPicPr>
            <p:cNvPr id="8" name="図 7">
              <a:extLst>
                <a:ext uri="{FF2B5EF4-FFF2-40B4-BE49-F238E27FC236}">
                  <a16:creationId xmlns:a16="http://schemas.microsoft.com/office/drawing/2014/main" id="{97C62214-3360-8212-6C88-5EB7875195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046" r="-204" b="2508"/>
            <a:stretch/>
          </p:blipFill>
          <p:spPr bwMode="auto">
            <a:xfrm>
              <a:off x="8097612" y="2426599"/>
              <a:ext cx="604615" cy="801811"/>
            </a:xfrm>
            <a:prstGeom prst="rect">
              <a:avLst/>
            </a:prstGeom>
            <a:noFill/>
            <a:ln>
              <a:noFill/>
            </a:ln>
          </p:spPr>
        </p:pic>
        <p:pic>
          <p:nvPicPr>
            <p:cNvPr id="11" name="図 10">
              <a:extLst>
                <a:ext uri="{FF2B5EF4-FFF2-40B4-BE49-F238E27FC236}">
                  <a16:creationId xmlns:a16="http://schemas.microsoft.com/office/drawing/2014/main" id="{EB639DE5-E042-621B-E35D-5E69981CD494}"/>
                </a:ext>
              </a:extLst>
            </p:cNvPr>
            <p:cNvPicPr>
              <a:picLocks noChangeAspect="1"/>
            </p:cNvPicPr>
            <p:nvPr/>
          </p:nvPicPr>
          <p:blipFill>
            <a:blip r:embed="rId5">
              <a:extLst>
                <a:ext uri="{28A0092B-C50C-407E-A947-70E740481C1C}">
                  <a14:useLocalDpi xmlns:a14="http://schemas.microsoft.com/office/drawing/2010/main" val="0"/>
                </a:ext>
              </a:extLst>
            </a:blip>
            <a:srcRect t="2179" b="2179"/>
            <a:stretch/>
          </p:blipFill>
          <p:spPr>
            <a:xfrm>
              <a:off x="8110718" y="3216455"/>
              <a:ext cx="576440" cy="809887"/>
            </a:xfrm>
            <a:prstGeom prst="rect">
              <a:avLst/>
            </a:prstGeom>
          </p:spPr>
        </p:pic>
        <p:pic>
          <p:nvPicPr>
            <p:cNvPr id="12" name="図 11" descr="サックスを演奏している男&#10;&#10;自動的に生成された説明">
              <a:extLst>
                <a:ext uri="{FF2B5EF4-FFF2-40B4-BE49-F238E27FC236}">
                  <a16:creationId xmlns:a16="http://schemas.microsoft.com/office/drawing/2014/main" id="{F01A42D4-2261-511D-683B-24E200B70B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7664" y="3180373"/>
              <a:ext cx="536891" cy="806735"/>
            </a:xfrm>
            <a:prstGeom prst="rect">
              <a:avLst/>
            </a:prstGeom>
          </p:spPr>
        </p:pic>
        <p:pic>
          <p:nvPicPr>
            <p:cNvPr id="16" name="図 15">
              <a:extLst>
                <a:ext uri="{FF2B5EF4-FFF2-40B4-BE49-F238E27FC236}">
                  <a16:creationId xmlns:a16="http://schemas.microsoft.com/office/drawing/2014/main" id="{F43AAA65-FCA1-F3E6-2FAA-99CE3530E707}"/>
                </a:ext>
              </a:extLst>
            </p:cNvPr>
            <p:cNvPicPr>
              <a:picLocks noChangeAspect="1"/>
            </p:cNvPicPr>
            <p:nvPr/>
          </p:nvPicPr>
          <p:blipFill>
            <a:blip r:embed="rId7">
              <a:extLst>
                <a:ext uri="{28A0092B-C50C-407E-A947-70E740481C1C}">
                  <a14:useLocalDpi xmlns:a14="http://schemas.microsoft.com/office/drawing/2010/main" val="0"/>
                </a:ext>
              </a:extLst>
            </a:blip>
            <a:srcRect t="12" b="12"/>
            <a:stretch/>
          </p:blipFill>
          <p:spPr>
            <a:xfrm>
              <a:off x="7596760" y="2414643"/>
              <a:ext cx="538565" cy="843858"/>
            </a:xfrm>
            <a:prstGeom prst="rect">
              <a:avLst/>
            </a:prstGeom>
          </p:spPr>
        </p:pic>
        <p:pic>
          <p:nvPicPr>
            <p:cNvPr id="17" name="Picture 2">
              <a:extLst>
                <a:ext uri="{FF2B5EF4-FFF2-40B4-BE49-F238E27FC236}">
                  <a16:creationId xmlns:a16="http://schemas.microsoft.com/office/drawing/2014/main" id="{3FB78D72-8715-1763-983B-29702486893C}"/>
                </a:ext>
              </a:extLst>
            </p:cNvPr>
            <p:cNvPicPr>
              <a:picLocks noChangeAspect="1"/>
            </p:cNvPicPr>
            <p:nvPr/>
          </p:nvPicPr>
          <p:blipFill>
            <a:blip r:embed="rId8">
              <a:extLst>
                <a:ext uri="{28A0092B-C50C-407E-A947-70E740481C1C}">
                  <a14:useLocalDpi xmlns:a14="http://schemas.microsoft.com/office/drawing/2010/main" val="0"/>
                </a:ext>
              </a:extLst>
            </a:blip>
            <a:srcRect l="211" r="211"/>
            <a:stretch/>
          </p:blipFill>
          <p:spPr bwMode="auto">
            <a:xfrm>
              <a:off x="7072001" y="2414644"/>
              <a:ext cx="538565" cy="807847"/>
            </a:xfrm>
            <a:prstGeom prst="rect">
              <a:avLst/>
            </a:prstGeom>
            <a:noFill/>
          </p:spPr>
        </p:pic>
        <p:pic>
          <p:nvPicPr>
            <p:cNvPr id="18" name="図 17">
              <a:extLst>
                <a:ext uri="{FF2B5EF4-FFF2-40B4-BE49-F238E27FC236}">
                  <a16:creationId xmlns:a16="http://schemas.microsoft.com/office/drawing/2014/main" id="{990563CA-2B33-0D2D-420E-24B9B5CCEEAB}"/>
                </a:ext>
              </a:extLst>
            </p:cNvPr>
            <p:cNvPicPr>
              <a:picLocks noChangeAspect="1"/>
            </p:cNvPicPr>
            <p:nvPr/>
          </p:nvPicPr>
          <p:blipFill rotWithShape="1">
            <a:blip r:embed="rId9">
              <a:extLst>
                <a:ext uri="{28A0092B-C50C-407E-A947-70E740481C1C}">
                  <a14:useLocalDpi xmlns:a14="http://schemas.microsoft.com/office/drawing/2010/main" val="0"/>
                </a:ext>
              </a:extLst>
            </a:blip>
            <a:srcRect l="14869" t="3258" r="19086" b="30715"/>
            <a:stretch/>
          </p:blipFill>
          <p:spPr>
            <a:xfrm>
              <a:off x="6529632" y="2391141"/>
              <a:ext cx="538565" cy="807847"/>
            </a:xfrm>
            <a:prstGeom prst="rect">
              <a:avLst/>
            </a:prstGeom>
          </p:spPr>
        </p:pic>
        <p:pic>
          <p:nvPicPr>
            <p:cNvPr id="19" name="図 18" descr="ワインを飲んでいる男性&#10;&#10;低い精度で自動的に生成された説明">
              <a:extLst>
                <a:ext uri="{FF2B5EF4-FFF2-40B4-BE49-F238E27FC236}">
                  <a16:creationId xmlns:a16="http://schemas.microsoft.com/office/drawing/2014/main" id="{9ED03AEC-688C-9274-764B-6BF3247C5D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37158" y="3189681"/>
              <a:ext cx="537591" cy="806737"/>
            </a:xfrm>
            <a:prstGeom prst="rect">
              <a:avLst/>
            </a:prstGeom>
          </p:spPr>
        </p:pic>
        <p:pic>
          <p:nvPicPr>
            <p:cNvPr id="20" name="図 19">
              <a:extLst>
                <a:ext uri="{FF2B5EF4-FFF2-40B4-BE49-F238E27FC236}">
                  <a16:creationId xmlns:a16="http://schemas.microsoft.com/office/drawing/2014/main" id="{DB5E4513-2894-BFB0-739C-B296F466EDE7}"/>
                </a:ext>
              </a:extLst>
            </p:cNvPr>
            <p:cNvPicPr>
              <a:picLocks noChangeAspect="1"/>
            </p:cNvPicPr>
            <p:nvPr/>
          </p:nvPicPr>
          <p:blipFill>
            <a:blip r:embed="rId11">
              <a:extLst>
                <a:ext uri="{28A0092B-C50C-407E-A947-70E740481C1C}">
                  <a14:useLocalDpi xmlns:a14="http://schemas.microsoft.com/office/drawing/2010/main" val="0"/>
                </a:ext>
              </a:extLst>
            </a:blip>
            <a:srcRect l="3441" r="3441"/>
            <a:stretch/>
          </p:blipFill>
          <p:spPr>
            <a:xfrm>
              <a:off x="7027972" y="3189125"/>
              <a:ext cx="537365" cy="807847"/>
            </a:xfrm>
            <a:prstGeom prst="rect">
              <a:avLst/>
            </a:prstGeom>
          </p:spPr>
        </p:pic>
      </p:grpSp>
      <p:sp>
        <p:nvSpPr>
          <p:cNvPr id="32" name="四角形: 角を丸くする 31">
            <a:extLst>
              <a:ext uri="{FF2B5EF4-FFF2-40B4-BE49-F238E27FC236}">
                <a16:creationId xmlns:a16="http://schemas.microsoft.com/office/drawing/2014/main" id="{05F201CC-0BAA-6C1D-94D3-38252DAF1B8D}"/>
              </a:ext>
            </a:extLst>
          </p:cNvPr>
          <p:cNvSpPr/>
          <p:nvPr/>
        </p:nvSpPr>
        <p:spPr>
          <a:xfrm>
            <a:off x="318171" y="366786"/>
            <a:ext cx="6120000" cy="358378"/>
          </a:xfrm>
          <a:prstGeom prst="roundRect">
            <a:avLst>
              <a:gd name="adj" fmla="val 25333"/>
            </a:avLst>
          </a:prstGeom>
          <a:solidFill>
            <a:srgbClr val="CCFF6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nchorCtr="0">
            <a:spAutoFit/>
          </a:bodyPr>
          <a:lstStyle/>
          <a:p>
            <a:r>
              <a:rPr kumimoji="1" lang="ja-JP" altLang="en-US" sz="1400" b="1" dirty="0">
                <a:latin typeface="Meiryo UI" panose="020B0604030504040204" pitchFamily="50" charset="-128"/>
                <a:ea typeface="Meiryo UI" panose="020B0604030504040204" pitchFamily="50" charset="-128"/>
              </a:rPr>
              <a:t>訪問プログラム</a:t>
            </a:r>
            <a:r>
              <a:rPr kumimoji="1" lang="en-US" altLang="ja-JP" sz="1400" b="1" dirty="0">
                <a:highlight>
                  <a:srgbClr val="FFFF00"/>
                </a:highlight>
                <a:latin typeface="Meiryo UI" panose="020B0604030504040204" pitchFamily="50" charset="-128"/>
                <a:ea typeface="Meiryo UI" panose="020B0604030504040204" pitchFamily="50" charset="-128"/>
              </a:rPr>
              <a:t>2025</a:t>
            </a:r>
            <a:r>
              <a:rPr kumimoji="1" lang="ja-JP" altLang="en-US" sz="1400" b="1" dirty="0">
                <a:latin typeface="Meiryo UI" panose="020B0604030504040204" pitchFamily="50" charset="-128"/>
                <a:ea typeface="Meiryo UI" panose="020B0604030504040204" pitchFamily="50" charset="-128"/>
              </a:rPr>
              <a:t>　実施概要</a:t>
            </a:r>
          </a:p>
        </p:txBody>
      </p:sp>
      <p:sp>
        <p:nvSpPr>
          <p:cNvPr id="35" name="テキスト ボックス 34">
            <a:extLst>
              <a:ext uri="{FF2B5EF4-FFF2-40B4-BE49-F238E27FC236}">
                <a16:creationId xmlns:a16="http://schemas.microsoft.com/office/drawing/2014/main" id="{B96946F1-569E-287C-E5A5-488EC40CBF78}"/>
              </a:ext>
            </a:extLst>
          </p:cNvPr>
          <p:cNvSpPr txBox="1"/>
          <p:nvPr/>
        </p:nvSpPr>
        <p:spPr>
          <a:xfrm>
            <a:off x="507888" y="892276"/>
            <a:ext cx="3807233" cy="3277885"/>
          </a:xfrm>
          <a:prstGeom prst="rect">
            <a:avLst/>
          </a:prstGeom>
          <a:noFill/>
        </p:spPr>
        <p:txBody>
          <a:bodyPr wrap="square" rtlCol="0">
            <a:spAutoFit/>
          </a:bodyPr>
          <a:lstStyle/>
          <a:p>
            <a:pPr>
              <a:spcAft>
                <a:spcPts val="600"/>
              </a:spcAft>
            </a:pPr>
            <a:r>
              <a:rPr kumimoji="1" lang="ja-JP" altLang="en-US" sz="1200" b="1" dirty="0">
                <a:solidFill>
                  <a:srgbClr val="00B050"/>
                </a:solidFill>
                <a:latin typeface="Meiryo UI" panose="020B0604030504040204" pitchFamily="50" charset="-128"/>
                <a:ea typeface="Meiryo UI" panose="020B0604030504040204" pitchFamily="50" charset="-128"/>
              </a:rPr>
              <a:t>開催時期と演奏者</a:t>
            </a:r>
          </a:p>
          <a:p>
            <a:pPr>
              <a:lnSpc>
                <a:spcPct val="140000"/>
              </a:lnSpc>
            </a:pPr>
            <a:r>
              <a:rPr kumimoji="1" lang="ja-JP" altLang="en-US" sz="2800" dirty="0">
                <a:solidFill>
                  <a:schemeClr val="bg1"/>
                </a:solidFill>
                <a:latin typeface="Meiryo UI" panose="020B0604030504040204" pitchFamily="50" charset="-128"/>
                <a:ea typeface="Meiryo UI" panose="020B0604030504040204" pitchFamily="50" charset="-128"/>
              </a:rPr>
              <a:t>春</a:t>
            </a:r>
            <a:r>
              <a:rPr kumimoji="1" lang="ja-JP" altLang="en-US" sz="2000" b="1" dirty="0">
                <a:solidFill>
                  <a:schemeClr val="bg1"/>
                </a:solidFill>
                <a:latin typeface="Meiryo UI" panose="020B0604030504040204" pitchFamily="50" charset="-128"/>
                <a:ea typeface="Meiryo UI" panose="020B0604030504040204" pitchFamily="50" charset="-128"/>
              </a:rPr>
              <a:t> </a:t>
            </a:r>
            <a:r>
              <a:rPr kumimoji="1" lang="en-US" altLang="ja-JP" sz="2000" b="1" dirty="0">
                <a:solidFill>
                  <a:schemeClr val="tx1">
                    <a:lumMod val="65000"/>
                    <a:lumOff val="35000"/>
                  </a:schemeClr>
                </a:solidFill>
                <a:latin typeface="Meiryo UI" panose="020B0604030504040204" pitchFamily="50" charset="-128"/>
                <a:ea typeface="Meiryo UI" panose="020B0604030504040204" pitchFamily="50" charset="-128"/>
              </a:rPr>
              <a:t>2026</a:t>
            </a:r>
            <a:r>
              <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rPr>
              <a:t>年</a:t>
            </a:r>
            <a:r>
              <a:rPr kumimoji="1" lang="en-US" altLang="ja-JP" sz="2000" b="1" dirty="0">
                <a:solidFill>
                  <a:schemeClr val="tx1">
                    <a:lumMod val="65000"/>
                    <a:lumOff val="35000"/>
                  </a:schemeClr>
                </a:solidFill>
                <a:latin typeface="Meiryo UI" panose="020B0604030504040204" pitchFamily="50" charset="-128"/>
                <a:ea typeface="Meiryo UI" panose="020B0604030504040204" pitchFamily="50" charset="-128"/>
              </a:rPr>
              <a:t>6</a:t>
            </a:r>
            <a:r>
              <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rPr>
              <a:t>月</a:t>
            </a:r>
            <a:r>
              <a:rPr kumimoji="1" lang="ja-JP" altLang="en-US" sz="1200" dirty="0">
                <a:solidFill>
                  <a:schemeClr val="tx1"/>
                </a:solidFill>
                <a:latin typeface="Meiryo UI" panose="020B0604030504040204" pitchFamily="50" charset="-128"/>
                <a:ea typeface="Meiryo UI" panose="020B0604030504040204" pitchFamily="50" charset="-128"/>
              </a:rPr>
              <a:t>	</a:t>
            </a:r>
            <a:br>
              <a:rPr kumimoji="1" lang="ja-JP" altLang="en-US" sz="1200" dirty="0">
                <a:solidFill>
                  <a:schemeClr val="tx1"/>
                </a:solidFill>
                <a:latin typeface="Meiryo UI" panose="020B0604030504040204" pitchFamily="50" charset="-128"/>
                <a:ea typeface="Meiryo UI" panose="020B0604030504040204" pitchFamily="50" charset="-128"/>
              </a:rPr>
            </a:br>
            <a:r>
              <a:rPr kumimoji="1" lang="en-US" altLang="ja-JP" sz="1300" b="1" dirty="0">
                <a:solidFill>
                  <a:schemeClr val="tx1"/>
                </a:solidFill>
                <a:latin typeface="Meiryo UI" panose="020B0604030504040204" pitchFamily="50" charset="-128"/>
                <a:ea typeface="Meiryo UI" panose="020B0604030504040204" pitchFamily="50" charset="-128"/>
              </a:rPr>
              <a:t>ICEP</a:t>
            </a:r>
            <a:r>
              <a:rPr kumimoji="1" lang="ja-JP" altLang="en-US" sz="1200" b="1" dirty="0">
                <a:solidFill>
                  <a:schemeClr val="tx1"/>
                </a:solidFill>
                <a:latin typeface="Meiryo UI" panose="020B0604030504040204" pitchFamily="50" charset="-128"/>
                <a:ea typeface="Meiryo UI" panose="020B0604030504040204" pitchFamily="50" charset="-128"/>
              </a:rPr>
              <a:t>　　　　　　　　　　　　　　　　　　　　　　　　　カルテット</a:t>
            </a:r>
            <a:br>
              <a:rPr kumimoji="1" lang="ja-JP" altLang="en-US" sz="1200" dirty="0">
                <a:solidFill>
                  <a:schemeClr val="tx1"/>
                </a:solidFill>
                <a:latin typeface="Meiryo UI" panose="020B0604030504040204" pitchFamily="50" charset="-128"/>
                <a:ea typeface="Meiryo UI" panose="020B0604030504040204" pitchFamily="50" charset="-128"/>
              </a:rPr>
            </a:br>
            <a:r>
              <a:rPr kumimoji="1" lang="ja-JP" altLang="en-US" sz="800" dirty="0">
                <a:solidFill>
                  <a:schemeClr val="tx1"/>
                </a:solidFill>
                <a:latin typeface="Meiryo UI" panose="020B0604030504040204" pitchFamily="50" charset="-128"/>
                <a:ea typeface="Meiryo UI" panose="020B0604030504040204" pitchFamily="50" charset="-128"/>
              </a:rPr>
              <a:t>五嶋みどりとオーディション選考を経た若手演奏家</a:t>
            </a:r>
            <a:r>
              <a:rPr kumimoji="1" lang="en-US" altLang="ja-JP" sz="800" dirty="0">
                <a:solidFill>
                  <a:schemeClr val="tx1"/>
                </a:solidFill>
                <a:latin typeface="Meiryo UI" panose="020B0604030504040204" pitchFamily="50" charset="-128"/>
                <a:ea typeface="Meiryo UI" panose="020B0604030504040204" pitchFamily="50" charset="-128"/>
              </a:rPr>
              <a:t>3</a:t>
            </a:r>
            <a:r>
              <a:rPr kumimoji="1" lang="ja-JP" altLang="en-US" sz="800" dirty="0">
                <a:solidFill>
                  <a:schemeClr val="tx1"/>
                </a:solidFill>
                <a:latin typeface="Meiryo UI" panose="020B0604030504040204" pitchFamily="50" charset="-128"/>
                <a:ea typeface="Meiryo UI" panose="020B0604030504040204" pitchFamily="50" charset="-128"/>
              </a:rPr>
              <a:t>名による弦楽四重奏</a:t>
            </a:r>
            <a:endParaRPr kumimoji="1" lang="en-US" altLang="ja-JP" sz="800" dirty="0">
              <a:solidFill>
                <a:schemeClr val="tx1"/>
              </a:solidFill>
              <a:latin typeface="Meiryo UI" panose="020B0604030504040204" pitchFamily="50" charset="-128"/>
              <a:ea typeface="Meiryo UI" panose="020B0604030504040204" pitchFamily="50" charset="-128"/>
            </a:endParaRPr>
          </a:p>
          <a:p>
            <a:pPr>
              <a:lnSpc>
                <a:spcPct val="140000"/>
              </a:lnSpc>
            </a:pPr>
            <a:endParaRPr kumimoji="1" lang="en-US" altLang="ja-JP" sz="800" dirty="0">
              <a:latin typeface="Meiryo UI" panose="020B0604030504040204" pitchFamily="50" charset="-128"/>
              <a:ea typeface="Meiryo UI" panose="020B0604030504040204" pitchFamily="50" charset="-128"/>
            </a:endParaRPr>
          </a:p>
          <a:p>
            <a:pPr>
              <a:lnSpc>
                <a:spcPct val="140000"/>
              </a:lnSpc>
            </a:pPr>
            <a:endParaRPr kumimoji="1" lang="en-US" altLang="ja-JP" sz="1200" dirty="0">
              <a:solidFill>
                <a:schemeClr val="tx1"/>
              </a:solidFill>
              <a:latin typeface="Meiryo UI" panose="020B0604030504040204" pitchFamily="50" charset="-128"/>
              <a:ea typeface="Meiryo UI" panose="020B0604030504040204" pitchFamily="50" charset="-128"/>
            </a:endParaRPr>
          </a:p>
          <a:p>
            <a:pPr>
              <a:lnSpc>
                <a:spcPct val="150000"/>
              </a:lnSpc>
              <a:spcAft>
                <a:spcPts val="300"/>
              </a:spcAft>
            </a:pPr>
            <a:r>
              <a:rPr kumimoji="1" lang="ja-JP" altLang="en-US" sz="2800" dirty="0">
                <a:solidFill>
                  <a:schemeClr val="bg1"/>
                </a:solidFill>
                <a:latin typeface="Meiryo UI" panose="020B0604030504040204" pitchFamily="50" charset="-128"/>
                <a:ea typeface="Meiryo UI" panose="020B0604030504040204" pitchFamily="50" charset="-128"/>
              </a:rPr>
              <a:t>秋</a:t>
            </a:r>
            <a:r>
              <a:rPr kumimoji="1" lang="ja-JP" altLang="en-US" sz="2000" b="1" dirty="0">
                <a:solidFill>
                  <a:schemeClr val="bg1"/>
                </a:solidFill>
                <a:latin typeface="Meiryo UI" panose="020B0604030504040204" pitchFamily="50" charset="-128"/>
                <a:ea typeface="Meiryo UI" panose="020B0604030504040204" pitchFamily="50" charset="-128"/>
              </a:rPr>
              <a:t> </a:t>
            </a:r>
            <a:r>
              <a:rPr kumimoji="1" lang="en-US" altLang="ja-JP" sz="2000" b="1" dirty="0">
                <a:solidFill>
                  <a:schemeClr val="tx1">
                    <a:lumMod val="65000"/>
                    <a:lumOff val="35000"/>
                  </a:schemeClr>
                </a:solidFill>
                <a:latin typeface="Meiryo UI" panose="020B0604030504040204" pitchFamily="50" charset="-128"/>
                <a:ea typeface="Meiryo UI" panose="020B0604030504040204" pitchFamily="50" charset="-128"/>
              </a:rPr>
              <a:t>2026</a:t>
            </a:r>
            <a:r>
              <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rPr>
              <a:t>年</a:t>
            </a:r>
            <a:r>
              <a:rPr kumimoji="1" lang="en-US" altLang="ja-JP" sz="2000" b="1" dirty="0">
                <a:solidFill>
                  <a:schemeClr val="tx1">
                    <a:lumMod val="65000"/>
                    <a:lumOff val="35000"/>
                  </a:schemeClr>
                </a:solidFill>
                <a:latin typeface="Meiryo UI" panose="020B0604030504040204" pitchFamily="50" charset="-128"/>
                <a:ea typeface="Meiryo UI" panose="020B0604030504040204" pitchFamily="50" charset="-128"/>
              </a:rPr>
              <a:t>10</a:t>
            </a:r>
            <a:r>
              <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rPr>
              <a:t>～</a:t>
            </a:r>
            <a:r>
              <a:rPr kumimoji="1" lang="en-US" altLang="ja-JP" sz="2000" b="1" dirty="0">
                <a:solidFill>
                  <a:schemeClr val="tx1">
                    <a:lumMod val="65000"/>
                    <a:lumOff val="35000"/>
                  </a:schemeClr>
                </a:solidFill>
                <a:latin typeface="Meiryo UI" panose="020B0604030504040204" pitchFamily="50" charset="-128"/>
                <a:ea typeface="Meiryo UI" panose="020B0604030504040204" pitchFamily="50" charset="-128"/>
              </a:rPr>
              <a:t>11</a:t>
            </a:r>
            <a:r>
              <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rPr>
              <a:t>月</a:t>
            </a:r>
            <a:endParaRPr kumimoji="1" lang="en-US" altLang="ja-JP" sz="1200" b="1" dirty="0">
              <a:solidFill>
                <a:schemeClr val="tx1">
                  <a:lumMod val="65000"/>
                  <a:lumOff val="35000"/>
                </a:schemeClr>
              </a:solidFill>
              <a:latin typeface="Meiryo UI" panose="020B0604030504040204" pitchFamily="50" charset="-128"/>
              <a:ea typeface="Meiryo UI" panose="020B0604030504040204" pitchFamily="50" charset="-128"/>
            </a:endParaRPr>
          </a:p>
          <a:p>
            <a:pPr>
              <a:lnSpc>
                <a:spcPct val="150000"/>
              </a:lnSpc>
              <a:spcAft>
                <a:spcPts val="300"/>
              </a:spcAft>
            </a:pPr>
            <a:r>
              <a:rPr kumimoji="1" lang="ja-JP" altLang="en-US" sz="1200" b="1" dirty="0">
                <a:solidFill>
                  <a:schemeClr val="tx1"/>
                </a:solidFill>
                <a:latin typeface="Meiryo UI" panose="020B0604030504040204" pitchFamily="50" charset="-128"/>
                <a:ea typeface="Meiryo UI" panose="020B0604030504040204" pitchFamily="50" charset="-128"/>
              </a:rPr>
              <a:t>雅楽</a:t>
            </a:r>
            <a:r>
              <a:rPr kumimoji="1" lang="en-US" altLang="ja-JP" sz="1000" b="1" dirty="0">
                <a:solidFill>
                  <a:schemeClr val="tx1"/>
                </a:solidFill>
                <a:latin typeface="Meiryo UI" panose="020B0604030504040204" pitchFamily="50" charset="-128"/>
                <a:ea typeface="Meiryo UI" panose="020B0604030504040204" pitchFamily="50" charset="-128"/>
              </a:rPr>
              <a:t>(</a:t>
            </a:r>
            <a:r>
              <a:rPr kumimoji="1" lang="en-US" altLang="ja-JP" sz="1000" b="1" dirty="0">
                <a:latin typeface="Meiryo UI" panose="020B0604030504040204" pitchFamily="50" charset="-128"/>
                <a:ea typeface="Meiryo UI" panose="020B0604030504040204" pitchFamily="50" charset="-128"/>
              </a:rPr>
              <a:t>3</a:t>
            </a:r>
            <a:r>
              <a:rPr kumimoji="1" lang="ja-JP" altLang="en-US" sz="1000" b="1" dirty="0">
                <a:latin typeface="Meiryo UI" panose="020B0604030504040204" pitchFamily="50" charset="-128"/>
                <a:ea typeface="Meiryo UI" panose="020B0604030504040204" pitchFamily="50" charset="-128"/>
              </a:rPr>
              <a:t>名</a:t>
            </a:r>
            <a:r>
              <a:rPr kumimoji="1" lang="en-US" altLang="ja-JP" sz="1000" b="1" dirty="0">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、オーボエ</a:t>
            </a:r>
            <a:r>
              <a:rPr kumimoji="1" lang="ja-JP" altLang="en-US" sz="1000" b="1" dirty="0">
                <a:latin typeface="Meiryo UI" panose="020B0604030504040204" pitchFamily="50" charset="-128"/>
                <a:ea typeface="Meiryo UI" panose="020B0604030504040204" pitchFamily="50" charset="-128"/>
              </a:rPr>
              <a:t>＆ピアノ</a:t>
            </a:r>
            <a:r>
              <a:rPr kumimoji="1" lang="en-US" altLang="ja-JP" sz="1000" b="1" dirty="0">
                <a:latin typeface="Meiryo UI" panose="020B0604030504040204" pitchFamily="50" charset="-128"/>
                <a:ea typeface="Meiryo UI" panose="020B0604030504040204" pitchFamily="50" charset="-128"/>
              </a:rPr>
              <a:t>(2</a:t>
            </a:r>
            <a:r>
              <a:rPr kumimoji="1" lang="ja-JP" altLang="en-US" sz="1000" b="1" dirty="0">
                <a:latin typeface="Meiryo UI" panose="020B0604030504040204" pitchFamily="50" charset="-128"/>
                <a:ea typeface="Meiryo UI" panose="020B0604030504040204" pitchFamily="50" charset="-128"/>
              </a:rPr>
              <a:t>名</a:t>
            </a:r>
            <a:r>
              <a:rPr kumimoji="1" lang="en-US" altLang="ja-JP" sz="1000" b="1" dirty="0">
                <a:latin typeface="Meiryo UI" panose="020B0604030504040204" pitchFamily="50" charset="-128"/>
                <a:ea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、ギター</a:t>
            </a:r>
            <a:r>
              <a:rPr kumimoji="1" lang="en-US" altLang="ja-JP" sz="1000" b="1" dirty="0">
                <a:solidFill>
                  <a:schemeClr val="tx1"/>
                </a:solidFill>
                <a:latin typeface="Meiryo UI" panose="020B0604030504040204" pitchFamily="50" charset="-128"/>
                <a:ea typeface="Meiryo UI" panose="020B0604030504040204" pitchFamily="50" charset="-128"/>
              </a:rPr>
              <a:t>(1</a:t>
            </a:r>
            <a:r>
              <a:rPr kumimoji="1" lang="ja-JP" altLang="en-US" sz="1000" b="1" dirty="0">
                <a:latin typeface="Meiryo UI" panose="020B0604030504040204" pitchFamily="50" charset="-128"/>
                <a:ea typeface="Meiryo UI" panose="020B0604030504040204" pitchFamily="50" charset="-128"/>
              </a:rPr>
              <a:t>名</a:t>
            </a:r>
            <a:r>
              <a:rPr kumimoji="1" lang="en-US" altLang="ja-JP" sz="1000" b="1" dirty="0">
                <a:latin typeface="Meiryo UI" panose="020B0604030504040204" pitchFamily="50" charset="-128"/>
                <a:ea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フルート＆ユ</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フォニアム＆ピアノ</a:t>
            </a:r>
            <a:r>
              <a:rPr kumimoji="1" lang="en-US" altLang="ja-JP" sz="1000" b="1" dirty="0">
                <a:latin typeface="Meiryo UI" panose="020B0604030504040204" pitchFamily="50" charset="-128"/>
                <a:ea typeface="Meiryo UI" panose="020B0604030504040204" pitchFamily="50" charset="-128"/>
              </a:rPr>
              <a:t>(3</a:t>
            </a:r>
            <a:r>
              <a:rPr kumimoji="1" lang="ja-JP" altLang="en-US" sz="1000" b="1" dirty="0">
                <a:latin typeface="Meiryo UI" panose="020B0604030504040204" pitchFamily="50" charset="-128"/>
                <a:ea typeface="Meiryo UI" panose="020B0604030504040204" pitchFamily="50" charset="-128"/>
              </a:rPr>
              <a:t>名</a:t>
            </a:r>
            <a:r>
              <a:rPr kumimoji="1" lang="en-US" altLang="ja-JP" sz="1000" b="1" dirty="0">
                <a:latin typeface="Meiryo UI" panose="020B0604030504040204" pitchFamily="50" charset="-128"/>
                <a:ea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rPr>
              <a:t> </a:t>
            </a:r>
            <a:r>
              <a:rPr kumimoji="1" lang="ja-JP" altLang="en-US" sz="1200" b="1" dirty="0">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サクソフォｰン・トリオ</a:t>
            </a:r>
            <a:r>
              <a:rPr kumimoji="1" lang="en-US" altLang="ja-JP" sz="1000" b="1" dirty="0">
                <a:solidFill>
                  <a:schemeClr val="tx1"/>
                </a:solidFill>
                <a:latin typeface="Meiryo UI" panose="020B0604030504040204" pitchFamily="50" charset="-128"/>
                <a:ea typeface="Meiryo UI" panose="020B0604030504040204" pitchFamily="50" charset="-128"/>
              </a:rPr>
              <a:t>(3</a:t>
            </a:r>
            <a:r>
              <a:rPr kumimoji="1" lang="ja-JP" altLang="en-US" sz="1000" b="1" dirty="0">
                <a:solidFill>
                  <a:schemeClr val="tx1"/>
                </a:solidFill>
                <a:latin typeface="Meiryo UI" panose="020B0604030504040204" pitchFamily="50" charset="-128"/>
                <a:ea typeface="Meiryo UI" panose="020B0604030504040204" pitchFamily="50" charset="-128"/>
              </a:rPr>
              <a:t>名</a:t>
            </a:r>
            <a:r>
              <a:rPr kumimoji="1" lang="en-US" altLang="ja-JP" sz="1000" b="1">
                <a:solidFill>
                  <a:schemeClr val="tx1"/>
                </a:solidFill>
                <a:latin typeface="Meiryo UI" panose="020B0604030504040204" pitchFamily="50" charset="-128"/>
                <a:ea typeface="Meiryo UI" panose="020B0604030504040204" pitchFamily="50" charset="-128"/>
              </a:rPr>
              <a:t>)  </a:t>
            </a:r>
            <a:r>
              <a:rPr kumimoji="1" lang="ja-JP" altLang="en-US" sz="1000" b="1" dirty="0">
                <a:solidFill>
                  <a:schemeClr val="tx1"/>
                </a:solidFill>
                <a:latin typeface="Meiryo UI" panose="020B0604030504040204" pitchFamily="50" charset="-128"/>
                <a:ea typeface="Meiryo UI" panose="020B0604030504040204" pitchFamily="50" charset="-128"/>
              </a:rPr>
              <a:t>のいずれか</a:t>
            </a:r>
            <a:endParaRPr kumimoji="1" lang="en-US" altLang="ja-JP" sz="1000" b="1" dirty="0">
              <a:solidFill>
                <a:schemeClr val="tx1"/>
              </a:solidFill>
              <a:latin typeface="Meiryo UI" panose="020B0604030504040204" pitchFamily="50" charset="-128"/>
              <a:ea typeface="Meiryo UI" panose="020B0604030504040204" pitchFamily="50" charset="-128"/>
            </a:endParaRPr>
          </a:p>
        </p:txBody>
      </p:sp>
      <p:pic>
        <p:nvPicPr>
          <p:cNvPr id="43" name="図 42" descr="ギターを弾いている男性&#10;&#10;自動的に生成された説明">
            <a:extLst>
              <a:ext uri="{FF2B5EF4-FFF2-40B4-BE49-F238E27FC236}">
                <a16:creationId xmlns:a16="http://schemas.microsoft.com/office/drawing/2014/main" id="{272BEAF1-341F-B9F1-6BC0-5B98D180D2F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6655"/>
          <a:stretch/>
        </p:blipFill>
        <p:spPr>
          <a:xfrm>
            <a:off x="4814458" y="1212783"/>
            <a:ext cx="810647" cy="1080000"/>
          </a:xfrm>
          <a:prstGeom prst="rect">
            <a:avLst/>
          </a:prstGeom>
        </p:spPr>
      </p:pic>
      <p:sp>
        <p:nvSpPr>
          <p:cNvPr id="48" name="四角形: 角を丸くする 47">
            <a:extLst>
              <a:ext uri="{FF2B5EF4-FFF2-40B4-BE49-F238E27FC236}">
                <a16:creationId xmlns:a16="http://schemas.microsoft.com/office/drawing/2014/main" id="{E4E29A9C-AB6F-980F-15F2-9C519B378DA2}"/>
              </a:ext>
            </a:extLst>
          </p:cNvPr>
          <p:cNvSpPr/>
          <p:nvPr/>
        </p:nvSpPr>
        <p:spPr>
          <a:xfrm>
            <a:off x="3625519" y="5806735"/>
            <a:ext cx="2525345" cy="1511206"/>
          </a:xfrm>
          <a:prstGeom prst="roundRect">
            <a:avLst>
              <a:gd name="adj" fmla="val 8031"/>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4D29C62D-6EE8-0FF2-A35F-7C4D65169D1F}"/>
              </a:ext>
            </a:extLst>
          </p:cNvPr>
          <p:cNvSpPr txBox="1"/>
          <p:nvPr/>
        </p:nvSpPr>
        <p:spPr>
          <a:xfrm>
            <a:off x="825902" y="1839994"/>
            <a:ext cx="2876997" cy="230832"/>
          </a:xfrm>
          <a:prstGeom prst="rect">
            <a:avLst/>
          </a:prstGeom>
          <a:noFill/>
        </p:spPr>
        <p:txBody>
          <a:bodyPr wrap="square" rtlCol="0">
            <a:spAutoFit/>
          </a:bodyPr>
          <a:lstStyle/>
          <a:p>
            <a:pPr algn="ctr"/>
            <a:r>
              <a:rPr kumimoji="1" lang="ja-JP" altLang="en-US" sz="900" spc="-50" dirty="0">
                <a:solidFill>
                  <a:schemeClr val="tx1"/>
                </a:solidFill>
                <a:latin typeface="Meiryo UI" panose="020B0604030504040204" pitchFamily="50" charset="-128"/>
                <a:ea typeface="Meiryo UI" panose="020B0604030504040204" pitchFamily="50" charset="-128"/>
              </a:rPr>
              <a:t>（インターナショナル・コミュニティー・エンゲージメント・プ</a:t>
            </a:r>
            <a:r>
              <a:rPr kumimoji="1" lang="ja-JP" altLang="en-US" sz="800" spc="-50" dirty="0">
                <a:solidFill>
                  <a:schemeClr val="tx1"/>
                </a:solidFill>
                <a:latin typeface="Meiryo UI" panose="020B0604030504040204" pitchFamily="50" charset="-128"/>
                <a:ea typeface="Meiryo UI" panose="020B0604030504040204" pitchFamily="50" charset="-128"/>
              </a:rPr>
              <a:t>ログラム</a:t>
            </a:r>
            <a:r>
              <a:rPr kumimoji="1" lang="ja-JP" altLang="en-US" sz="900" spc="-50" dirty="0">
                <a:solidFill>
                  <a:schemeClr val="tx1"/>
                </a:solidFill>
                <a:latin typeface="Meiryo UI" panose="020B0604030504040204" pitchFamily="50" charset="-128"/>
                <a:ea typeface="Meiryo UI" panose="020B0604030504040204" pitchFamily="50" charset="-128"/>
              </a:rPr>
              <a:t>）</a:t>
            </a:r>
            <a:endParaRPr kumimoji="1" lang="ja-JP" altLang="en-US" sz="900" spc="-50" dirty="0"/>
          </a:p>
        </p:txBody>
      </p:sp>
      <p:sp>
        <p:nvSpPr>
          <p:cNvPr id="3" name="スライド番号プレースホルダー 2">
            <a:extLst>
              <a:ext uri="{FF2B5EF4-FFF2-40B4-BE49-F238E27FC236}">
                <a16:creationId xmlns:a16="http://schemas.microsoft.com/office/drawing/2014/main" id="{DCFFFBFB-C4EF-1F49-57FB-469E5A2C788C}"/>
              </a:ext>
            </a:extLst>
          </p:cNvPr>
          <p:cNvSpPr>
            <a:spLocks noGrp="1"/>
          </p:cNvSpPr>
          <p:nvPr>
            <p:ph type="sldNum" sz="quarter" idx="12"/>
          </p:nvPr>
        </p:nvSpPr>
        <p:spPr>
          <a:xfrm>
            <a:off x="4915853" y="9379517"/>
            <a:ext cx="1543050" cy="527403"/>
          </a:xfrm>
        </p:spPr>
        <p:txBody>
          <a:bodyPr/>
          <a:lstStyle/>
          <a:p>
            <a:r>
              <a:rPr kumimoji="1" lang="en-US" altLang="ja-JP" dirty="0"/>
              <a:t>3</a:t>
            </a:r>
            <a:endParaRPr kumimoji="1" lang="ja-JP" altLang="en-US" dirty="0"/>
          </a:p>
        </p:txBody>
      </p:sp>
      <p:sp>
        <p:nvSpPr>
          <p:cNvPr id="5" name="テキスト ボックス 4">
            <a:extLst>
              <a:ext uri="{FF2B5EF4-FFF2-40B4-BE49-F238E27FC236}">
                <a16:creationId xmlns:a16="http://schemas.microsoft.com/office/drawing/2014/main" id="{CBC3B491-AEAA-1301-D7BD-8615CDD79436}"/>
              </a:ext>
            </a:extLst>
          </p:cNvPr>
          <p:cNvSpPr txBox="1"/>
          <p:nvPr/>
        </p:nvSpPr>
        <p:spPr>
          <a:xfrm>
            <a:off x="4806985" y="2266739"/>
            <a:ext cx="796019" cy="1692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r"/>
            <a:r>
              <a:rPr lang="en-US" altLang="ja-JP" sz="500" b="1" i="0" dirty="0">
                <a:solidFill>
                  <a:schemeClr val="bg1"/>
                </a:solidFill>
                <a:effectLst/>
                <a:latin typeface="Arial" panose="020B0604020202020204" pitchFamily="34" charset="0"/>
                <a:ea typeface="メイリオ" panose="020B0604030504040204" pitchFamily="50" charset="-128"/>
                <a:cs typeface="Arial" panose="020B0604020202020204" pitchFamily="34" charset="0"/>
              </a:rPr>
              <a:t>© </a:t>
            </a:r>
            <a:r>
              <a:rPr lang="en-US" altLang="ja-JP" sz="500" b="1" dirty="0" err="1">
                <a:solidFill>
                  <a:schemeClr val="bg1"/>
                </a:solidFill>
                <a:latin typeface="Arial" panose="020B0604020202020204" pitchFamily="34" charset="0"/>
                <a:ea typeface="メイリオ" panose="020B0604030504040204" pitchFamily="50" charset="-128"/>
                <a:cs typeface="Arial" panose="020B0604020202020204" pitchFamily="34" charset="0"/>
              </a:rPr>
              <a:t>T.Greenfield</a:t>
            </a:r>
            <a:r>
              <a:rPr lang="en-US" altLang="ja-JP" sz="500" b="1" dirty="0">
                <a:solidFill>
                  <a:schemeClr val="bg1"/>
                </a:solidFill>
                <a:latin typeface="Arial" panose="020B0604020202020204" pitchFamily="34" charset="0"/>
                <a:ea typeface="メイリオ" panose="020B0604030504040204" pitchFamily="50" charset="-128"/>
                <a:cs typeface="Arial" panose="020B0604020202020204" pitchFamily="34" charset="0"/>
              </a:rPr>
              <a:t>-Sanders</a:t>
            </a:r>
            <a:endParaRPr lang="en-US" altLang="ja-JP" sz="500" b="1" i="0" dirty="0">
              <a:solidFill>
                <a:schemeClr val="bg1"/>
              </a:solidFill>
              <a:effectLst/>
              <a:latin typeface="Arial" panose="020B0604020202020204" pitchFamily="34" charset="0"/>
              <a:ea typeface="メイリオ" panose="020B0604030504040204" pitchFamily="50" charset="-128"/>
              <a:cs typeface="Arial" panose="020B0604020202020204" pitchFamily="34" charset="0"/>
            </a:endParaRPr>
          </a:p>
        </p:txBody>
      </p:sp>
      <p:sp>
        <p:nvSpPr>
          <p:cNvPr id="28" name="テキスト ボックス 27">
            <a:extLst>
              <a:ext uri="{FF2B5EF4-FFF2-40B4-BE49-F238E27FC236}">
                <a16:creationId xmlns:a16="http://schemas.microsoft.com/office/drawing/2014/main" id="{5EEEADEA-EF0B-967E-8AEF-EB747525C44A}"/>
              </a:ext>
            </a:extLst>
          </p:cNvPr>
          <p:cNvSpPr txBox="1"/>
          <p:nvPr/>
        </p:nvSpPr>
        <p:spPr>
          <a:xfrm>
            <a:off x="5792840" y="3786675"/>
            <a:ext cx="606313" cy="161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r"/>
            <a:r>
              <a:rPr lang="en-US" altLang="ja-JP" sz="450" b="1" i="0" dirty="0">
                <a:solidFill>
                  <a:schemeClr val="bg1"/>
                </a:solidFill>
                <a:effectLst/>
                <a:latin typeface="Arial" panose="020B0604020202020204" pitchFamily="34" charset="0"/>
                <a:ea typeface="メイリオ" panose="020B0604030504040204" pitchFamily="50" charset="-128"/>
                <a:cs typeface="Arial" panose="020B0604020202020204" pitchFamily="34" charset="0"/>
              </a:rPr>
              <a:t>© </a:t>
            </a:r>
            <a:r>
              <a:rPr lang="en-US" altLang="ja-JP" sz="450" b="1" i="0" dirty="0" err="1">
                <a:solidFill>
                  <a:schemeClr val="bg1"/>
                </a:solidFill>
                <a:effectLst/>
                <a:latin typeface="Arial" panose="020B0604020202020204" pitchFamily="34" charset="0"/>
                <a:ea typeface="メイリオ" panose="020B0604030504040204" pitchFamily="50" charset="-128"/>
                <a:cs typeface="Arial" panose="020B0604020202020204" pitchFamily="34" charset="0"/>
              </a:rPr>
              <a:t>Ayane</a:t>
            </a:r>
            <a:r>
              <a:rPr lang="en-US" altLang="ja-JP" sz="450" b="1" i="0" dirty="0">
                <a:solidFill>
                  <a:schemeClr val="bg1"/>
                </a:solidFill>
                <a:effectLst/>
                <a:latin typeface="Arial" panose="020B0604020202020204" pitchFamily="34" charset="0"/>
                <a:ea typeface="メイリオ" panose="020B0604030504040204" pitchFamily="50" charset="-128"/>
                <a:cs typeface="Arial" panose="020B0604020202020204" pitchFamily="34" charset="0"/>
              </a:rPr>
              <a:t> </a:t>
            </a:r>
            <a:r>
              <a:rPr lang="en-US" altLang="ja-JP" sz="450" b="1" i="0" dirty="0" err="1">
                <a:solidFill>
                  <a:schemeClr val="bg1"/>
                </a:solidFill>
                <a:effectLst/>
                <a:latin typeface="Arial" panose="020B0604020202020204" pitchFamily="34" charset="0"/>
                <a:ea typeface="メイリオ" panose="020B0604030504040204" pitchFamily="50" charset="-128"/>
                <a:cs typeface="Arial" panose="020B0604020202020204" pitchFamily="34" charset="0"/>
              </a:rPr>
              <a:t>Shindo</a:t>
            </a:r>
            <a:endParaRPr lang="en-US" altLang="ja-JP" sz="450" b="1" i="0" dirty="0">
              <a:solidFill>
                <a:schemeClr val="bg1"/>
              </a:solidFill>
              <a:effectLst/>
              <a:latin typeface="Arial" panose="020B0604020202020204" pitchFamily="34" charset="0"/>
              <a:ea typeface="メイリオ" panose="020B0604030504040204" pitchFamily="50" charset="-128"/>
              <a:cs typeface="Arial" panose="020B0604020202020204" pitchFamily="34" charset="0"/>
            </a:endParaRPr>
          </a:p>
        </p:txBody>
      </p:sp>
      <p:sp>
        <p:nvSpPr>
          <p:cNvPr id="33" name="テキスト ボックス 32">
            <a:extLst>
              <a:ext uri="{FF2B5EF4-FFF2-40B4-BE49-F238E27FC236}">
                <a16:creationId xmlns:a16="http://schemas.microsoft.com/office/drawing/2014/main" id="{4AA0AC53-564A-6342-A759-1A0CFD7C5243}"/>
              </a:ext>
            </a:extLst>
          </p:cNvPr>
          <p:cNvSpPr txBox="1"/>
          <p:nvPr/>
        </p:nvSpPr>
        <p:spPr>
          <a:xfrm>
            <a:off x="529593" y="4173503"/>
            <a:ext cx="2666114" cy="625812"/>
          </a:xfrm>
          <a:prstGeom prst="rect">
            <a:avLst/>
          </a:prstGeom>
          <a:noFill/>
        </p:spPr>
        <p:txBody>
          <a:bodyPr wrap="none" rtlCol="0">
            <a:spAutoFit/>
          </a:body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1" lang="ja-JP" altLang="en-US" sz="1000" b="1" i="0" u="none" strike="noStrike" kern="1200" cap="none" spc="0" normalizeH="0" baseline="0" noProof="0" dirty="0">
                <a:ln>
                  <a:noFill/>
                </a:ln>
                <a:solidFill>
                  <a:srgbClr val="00B050"/>
                </a:solidFill>
                <a:effectLst/>
                <a:uLnTx/>
                <a:uFillTx/>
                <a:latin typeface="Meiryo UI" panose="020B0604030504040204" pitchFamily="50" charset="-128"/>
                <a:ea typeface="Meiryo UI" panose="020B0604030504040204" pitchFamily="50" charset="-128"/>
                <a:cs typeface="+mn-cs"/>
              </a:rPr>
              <a:t>応募締切</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en-US" altLang="ja-JP" sz="2000" b="1"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2026</a:t>
            </a:r>
            <a:r>
              <a:rPr kumimoji="1" lang="ja-JP" altLang="en-US" sz="1000" b="1"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2000" b="1"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00" b="1"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2000" b="1"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1" lang="ja-JP" altLang="en-US" sz="1000" b="1"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日（水）</a:t>
            </a:r>
            <a:r>
              <a:rPr kumimoji="1" lang="ja-JP" altLang="en-US" sz="1200" b="1"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必着</a:t>
            </a:r>
          </a:p>
        </p:txBody>
      </p:sp>
      <p:pic>
        <p:nvPicPr>
          <p:cNvPr id="36" name="図 35" descr="QR コード&#10;&#10;自動的に生成された説明">
            <a:extLst>
              <a:ext uri="{FF2B5EF4-FFF2-40B4-BE49-F238E27FC236}">
                <a16:creationId xmlns:a16="http://schemas.microsoft.com/office/drawing/2014/main" id="{2D2848EA-CDCD-AA40-3A42-7312AAA04E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84831" y="4484997"/>
            <a:ext cx="734438" cy="734438"/>
          </a:xfrm>
          <a:prstGeom prst="rect">
            <a:avLst/>
          </a:prstGeom>
        </p:spPr>
      </p:pic>
      <p:pic>
        <p:nvPicPr>
          <p:cNvPr id="2" name="図 1">
            <a:extLst>
              <a:ext uri="{FF2B5EF4-FFF2-40B4-BE49-F238E27FC236}">
                <a16:creationId xmlns:a16="http://schemas.microsoft.com/office/drawing/2014/main" id="{D721A8A1-91EA-C7A4-3670-900F87D3ED07}"/>
              </a:ext>
            </a:extLst>
          </p:cNvPr>
          <p:cNvPicPr>
            <a:picLocks noChangeAspect="1"/>
          </p:cNvPicPr>
          <p:nvPr/>
        </p:nvPicPr>
        <p:blipFill>
          <a:blip r:embed="rId14">
            <a:extLst>
              <a:ext uri="{28A0092B-C50C-407E-A947-70E740481C1C}">
                <a14:useLocalDpi xmlns:a14="http://schemas.microsoft.com/office/drawing/2010/main" val="0"/>
              </a:ext>
            </a:extLst>
          </a:blip>
          <a:srcRect l="24868" r="24868"/>
          <a:stretch/>
        </p:blipFill>
        <p:spPr bwMode="auto">
          <a:xfrm>
            <a:off x="6045778" y="2677876"/>
            <a:ext cx="382835" cy="568123"/>
          </a:xfrm>
          <a:prstGeom prst="rect">
            <a:avLst/>
          </a:prstGeom>
          <a:noFill/>
          <a:ln>
            <a:noFill/>
          </a:ln>
        </p:spPr>
      </p:pic>
      <p:pic>
        <p:nvPicPr>
          <p:cNvPr id="22" name="図 21">
            <a:extLst>
              <a:ext uri="{FF2B5EF4-FFF2-40B4-BE49-F238E27FC236}">
                <a16:creationId xmlns:a16="http://schemas.microsoft.com/office/drawing/2014/main" id="{A65B3313-A7E9-413C-6599-233B9D806557}"/>
              </a:ext>
            </a:extLst>
          </p:cNvPr>
          <p:cNvPicPr>
            <a:picLocks noChangeAspect="1"/>
          </p:cNvPicPr>
          <p:nvPr/>
        </p:nvPicPr>
        <p:blipFill>
          <a:blip r:embed="rId15">
            <a:extLst>
              <a:ext uri="{28A0092B-C50C-407E-A947-70E740481C1C}">
                <a14:useLocalDpi xmlns:a14="http://schemas.microsoft.com/office/drawing/2010/main" val="0"/>
              </a:ext>
            </a:extLst>
          </a:blip>
          <a:srcRect t="3999" b="3999"/>
          <a:stretch/>
        </p:blipFill>
        <p:spPr>
          <a:xfrm>
            <a:off x="5566663" y="3247547"/>
            <a:ext cx="410917" cy="566901"/>
          </a:xfrm>
          <a:prstGeom prst="rect">
            <a:avLst/>
          </a:prstGeom>
        </p:spPr>
      </p:pic>
      <p:pic>
        <p:nvPicPr>
          <p:cNvPr id="23" name="図 22" descr="ドレスを着て立っている女性&#10;&#10;自動的に生成された説明">
            <a:extLst>
              <a:ext uri="{FF2B5EF4-FFF2-40B4-BE49-F238E27FC236}">
                <a16:creationId xmlns:a16="http://schemas.microsoft.com/office/drawing/2014/main" id="{A3D93037-A0F6-7C18-72EA-E764A69E2B5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0121" t="4833" r="7264" b="17716"/>
          <a:stretch/>
        </p:blipFill>
        <p:spPr>
          <a:xfrm>
            <a:off x="6026723" y="3250643"/>
            <a:ext cx="408437" cy="573845"/>
          </a:xfrm>
          <a:prstGeom prst="rect">
            <a:avLst/>
          </a:prstGeom>
        </p:spPr>
      </p:pic>
      <p:pic>
        <p:nvPicPr>
          <p:cNvPr id="24" name="図 23">
            <a:extLst>
              <a:ext uri="{FF2B5EF4-FFF2-40B4-BE49-F238E27FC236}">
                <a16:creationId xmlns:a16="http://schemas.microsoft.com/office/drawing/2014/main" id="{34765D2D-556B-1732-A23D-3F1716E3A01A}"/>
              </a:ext>
            </a:extLst>
          </p:cNvPr>
          <p:cNvPicPr>
            <a:picLocks noChangeAspect="1"/>
          </p:cNvPicPr>
          <p:nvPr/>
        </p:nvPicPr>
        <p:blipFill>
          <a:blip r:embed="rId5">
            <a:extLst>
              <a:ext uri="{28A0092B-C50C-407E-A947-70E740481C1C}">
                <a14:useLocalDpi xmlns:a14="http://schemas.microsoft.com/office/drawing/2010/main" val="0"/>
              </a:ext>
            </a:extLst>
          </a:blip>
          <a:srcRect t="3043" b="3043"/>
          <a:stretch/>
        </p:blipFill>
        <p:spPr>
          <a:xfrm>
            <a:off x="5180472" y="3255141"/>
            <a:ext cx="410917" cy="566901"/>
          </a:xfrm>
          <a:prstGeom prst="rect">
            <a:avLst/>
          </a:prstGeom>
        </p:spPr>
      </p:pic>
      <p:sp>
        <p:nvSpPr>
          <p:cNvPr id="25" name="テキスト ボックス 24">
            <a:extLst>
              <a:ext uri="{FF2B5EF4-FFF2-40B4-BE49-F238E27FC236}">
                <a16:creationId xmlns:a16="http://schemas.microsoft.com/office/drawing/2014/main" id="{5E3F5726-3BF0-DDEB-5A84-3BE9B54BA798}"/>
              </a:ext>
            </a:extLst>
          </p:cNvPr>
          <p:cNvSpPr txBox="1"/>
          <p:nvPr/>
        </p:nvSpPr>
        <p:spPr>
          <a:xfrm>
            <a:off x="4989680" y="3795312"/>
            <a:ext cx="606313" cy="161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r"/>
            <a:r>
              <a:rPr lang="en-US" altLang="ja-JP" sz="450" b="1" i="0" dirty="0">
                <a:solidFill>
                  <a:schemeClr val="bg1"/>
                </a:solidFill>
                <a:effectLst/>
                <a:latin typeface="Arial" panose="020B0604020202020204" pitchFamily="34" charset="0"/>
                <a:ea typeface="メイリオ" panose="020B0604030504040204" pitchFamily="50" charset="-128"/>
                <a:cs typeface="Arial" panose="020B0604020202020204" pitchFamily="34" charset="0"/>
              </a:rPr>
              <a:t>© </a:t>
            </a:r>
            <a:r>
              <a:rPr lang="en-US" altLang="ja-JP" sz="450" b="1" i="0" dirty="0" err="1">
                <a:solidFill>
                  <a:schemeClr val="bg1"/>
                </a:solidFill>
                <a:effectLst/>
                <a:latin typeface="Arial" panose="020B0604020202020204" pitchFamily="34" charset="0"/>
                <a:ea typeface="メイリオ" panose="020B0604030504040204" pitchFamily="50" charset="-128"/>
                <a:cs typeface="Arial" panose="020B0604020202020204" pitchFamily="34" charset="0"/>
              </a:rPr>
              <a:t>Ayane</a:t>
            </a:r>
            <a:r>
              <a:rPr lang="en-US" altLang="ja-JP" sz="450" b="1" i="0" dirty="0">
                <a:solidFill>
                  <a:schemeClr val="bg1"/>
                </a:solidFill>
                <a:effectLst/>
                <a:latin typeface="Arial" panose="020B0604020202020204" pitchFamily="34" charset="0"/>
                <a:ea typeface="メイリオ" panose="020B0604030504040204" pitchFamily="50" charset="-128"/>
                <a:cs typeface="Arial" panose="020B0604020202020204" pitchFamily="34" charset="0"/>
              </a:rPr>
              <a:t> </a:t>
            </a:r>
            <a:r>
              <a:rPr lang="en-US" altLang="ja-JP" sz="450" b="1" i="0" dirty="0" err="1">
                <a:solidFill>
                  <a:schemeClr val="bg1"/>
                </a:solidFill>
                <a:effectLst/>
                <a:latin typeface="Arial" panose="020B0604020202020204" pitchFamily="34" charset="0"/>
                <a:ea typeface="メイリオ" panose="020B0604030504040204" pitchFamily="50" charset="-128"/>
                <a:cs typeface="Arial" panose="020B0604020202020204" pitchFamily="34" charset="0"/>
              </a:rPr>
              <a:t>Shindo</a:t>
            </a:r>
            <a:endParaRPr lang="en-US" altLang="ja-JP" sz="450" b="1" i="0" dirty="0">
              <a:solidFill>
                <a:schemeClr val="bg1"/>
              </a:solidFill>
              <a:effectLst/>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174602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3C903D17-A8E2-9228-A3B8-1352AE203069}"/>
              </a:ext>
            </a:extLst>
          </p:cNvPr>
          <p:cNvSpPr txBox="1"/>
          <p:nvPr/>
        </p:nvSpPr>
        <p:spPr>
          <a:xfrm>
            <a:off x="556320" y="4559508"/>
            <a:ext cx="2872680" cy="50552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000" b="1" dirty="0">
                <a:solidFill>
                  <a:srgbClr val="00B050"/>
                </a:solidFill>
                <a:latin typeface="Meiryo UI" panose="020B0604030504040204" pitchFamily="50" charset="-128"/>
                <a:ea typeface="Meiryo UI" panose="020B0604030504040204" pitchFamily="50" charset="-128"/>
              </a:rPr>
              <a:t>そのほかの注意事項</a:t>
            </a:r>
            <a:endParaRPr kumimoji="1" lang="ja-JP" altLang="en-US" sz="1000" b="1" i="0" u="none" strike="noStrike" kern="1200" cap="none" spc="0" normalizeH="0" baseline="0" noProof="0" dirty="0">
              <a:ln>
                <a:noFill/>
              </a:ln>
              <a:solidFill>
                <a:srgbClr val="00B050"/>
              </a:solidFill>
              <a:effectLst/>
              <a:uLnTx/>
              <a:uFillTx/>
              <a:latin typeface="Meiryo UI" panose="020B0604030504040204" pitchFamily="50" charset="-128"/>
              <a:ea typeface="Meiryo UI" panose="020B0604030504040204" pitchFamily="50" charset="-128"/>
              <a:cs typeface="+mn-cs"/>
            </a:endParaRPr>
          </a:p>
          <a:p>
            <a:pPr>
              <a:spcAft>
                <a:spcPts val="300"/>
              </a:spcAft>
            </a:pPr>
            <a:r>
              <a:rPr kumimoji="1" lang="ja-JP" altLang="en-US" sz="900" b="1" dirty="0">
                <a:latin typeface="Meiryo UI" panose="020B0604030504040204" pitchFamily="50" charset="-128"/>
                <a:ea typeface="Meiryo UI" panose="020B0604030504040204" pitchFamily="50" charset="-128"/>
              </a:rPr>
              <a:t>費用負担について</a:t>
            </a:r>
          </a:p>
          <a:p>
            <a:r>
              <a:rPr kumimoji="1" lang="ja-JP" altLang="en-US" sz="900" dirty="0">
                <a:latin typeface="Meiryo UI" panose="020B0604030504040204" pitchFamily="50" charset="-128"/>
                <a:ea typeface="Meiryo UI" panose="020B0604030504040204" pitchFamily="50" charset="-128"/>
              </a:rPr>
              <a:t>アーティスト及び同行スタッフの移動・宿泊費、謝金は</a:t>
            </a:r>
            <a:r>
              <a:rPr kumimoji="1" lang="en-US" altLang="ja-JP" sz="900" dirty="0">
                <a:latin typeface="Meiryo UI" panose="020B0604030504040204" pitchFamily="50" charset="-128"/>
                <a:ea typeface="Meiryo UI" panose="020B0604030504040204" pitchFamily="50" charset="-128"/>
              </a:rPr>
              <a:t>MS</a:t>
            </a:r>
            <a:r>
              <a:rPr kumimoji="1" lang="ja-JP" altLang="en-US" sz="900" dirty="0">
                <a:latin typeface="Meiryo UI" panose="020B0604030504040204" pitchFamily="50" charset="-128"/>
                <a:ea typeface="Meiryo UI" panose="020B0604030504040204" pitchFamily="50" charset="-128"/>
              </a:rPr>
              <a:t>が負担いたします。</a:t>
            </a:r>
            <a:endParaRPr kumimoji="1" lang="en-US" altLang="ja-JP" sz="900" dirty="0">
              <a:latin typeface="Meiryo UI" panose="020B0604030504040204" pitchFamily="50" charset="-128"/>
              <a:ea typeface="Meiryo UI" panose="020B0604030504040204" pitchFamily="50" charset="-128"/>
            </a:endParaRPr>
          </a:p>
          <a:p>
            <a:pPr>
              <a:spcAft>
                <a:spcPts val="300"/>
              </a:spcAft>
            </a:pPr>
            <a:r>
              <a:rPr kumimoji="1" lang="ja-JP" altLang="en-US" sz="900" dirty="0">
                <a:latin typeface="Meiryo UI" panose="020B0604030504040204" pitchFamily="50" charset="-128"/>
                <a:ea typeface="Meiryo UI" panose="020B0604030504040204" pitchFamily="50" charset="-128"/>
              </a:rPr>
              <a:t>設備にかかわる以下の費用は、ご負担をお願いいたします。</a:t>
            </a:r>
          </a:p>
          <a:p>
            <a:pPr>
              <a:spcAft>
                <a:spcPts val="300"/>
              </a:spcAft>
            </a:pPr>
            <a:r>
              <a:rPr kumimoji="1" lang="ja-JP" altLang="en-US" sz="900" dirty="0">
                <a:latin typeface="Meiryo UI" panose="020B0604030504040204" pitchFamily="50" charset="-128"/>
                <a:ea typeface="Meiryo UI" panose="020B0604030504040204" pitchFamily="50" charset="-128"/>
              </a:rPr>
              <a:t>　・ピアノ調律師手配とそれに係る費用（ピアノを使用する</a:t>
            </a:r>
            <a:endParaRPr kumimoji="1" lang="en-US" altLang="ja-JP" sz="900" dirty="0">
              <a:latin typeface="Meiryo UI" panose="020B0604030504040204" pitchFamily="50" charset="-128"/>
              <a:ea typeface="Meiryo UI" panose="020B0604030504040204" pitchFamily="50" charset="-128"/>
            </a:endParaRPr>
          </a:p>
          <a:p>
            <a:pPr>
              <a:spcAft>
                <a:spcPts val="300"/>
              </a:spcAft>
            </a:pPr>
            <a:r>
              <a:rPr kumimoji="1" lang="ja-JP" altLang="en-US" sz="900" dirty="0">
                <a:latin typeface="Meiryo UI" panose="020B0604030504040204" pitchFamily="50" charset="-128"/>
                <a:ea typeface="Meiryo UI" panose="020B0604030504040204" pitchFamily="50" charset="-128"/>
              </a:rPr>
              <a:t>　場合のみ）</a:t>
            </a:r>
          </a:p>
          <a:p>
            <a:pPr>
              <a:spcAft>
                <a:spcPts val="300"/>
              </a:spcAft>
            </a:pPr>
            <a:r>
              <a:rPr kumimoji="1" lang="ja-JP" altLang="en-US" sz="900" dirty="0">
                <a:latin typeface="Meiryo UI" panose="020B0604030504040204" pitchFamily="50" charset="-128"/>
                <a:ea typeface="Meiryo UI" panose="020B0604030504040204" pitchFamily="50" charset="-128"/>
              </a:rPr>
              <a:t>　・最寄駅又は宿泊先⇔施設の送迎（ボランティアや先生</a:t>
            </a:r>
            <a:endParaRPr kumimoji="1" lang="en-US" altLang="ja-JP" sz="900" dirty="0">
              <a:latin typeface="Meiryo UI" panose="020B0604030504040204" pitchFamily="50" charset="-128"/>
              <a:ea typeface="Meiryo UI" panose="020B0604030504040204" pitchFamily="50" charset="-128"/>
            </a:endParaRPr>
          </a:p>
          <a:p>
            <a:pPr>
              <a:spcAft>
                <a:spcPts val="300"/>
              </a:spcAft>
            </a:pPr>
            <a:r>
              <a:rPr kumimoji="1" lang="ja-JP" altLang="en-US" sz="900" dirty="0">
                <a:latin typeface="Meiryo UI" panose="020B0604030504040204" pitchFamily="50" charset="-128"/>
                <a:ea typeface="Meiryo UI" panose="020B0604030504040204" pitchFamily="50" charset="-128"/>
              </a:rPr>
              <a:t>　方にご協力をお願いします）</a:t>
            </a:r>
          </a:p>
          <a:p>
            <a:pPr>
              <a:spcAft>
                <a:spcPts val="300"/>
              </a:spcAft>
            </a:pPr>
            <a:r>
              <a:rPr kumimoji="1" lang="ja-JP" altLang="en-US" sz="900" b="1" dirty="0">
                <a:latin typeface="Meiryo UI" panose="020B0604030504040204" pitchFamily="50" charset="-128"/>
                <a:ea typeface="Meiryo UI" panose="020B0604030504040204" pitchFamily="50" charset="-128"/>
              </a:rPr>
              <a:t>一般公開について</a:t>
            </a:r>
          </a:p>
          <a:p>
            <a:pPr>
              <a:spcAft>
                <a:spcPts val="300"/>
              </a:spcAft>
            </a:pPr>
            <a:r>
              <a:rPr kumimoji="1" lang="ja-JP" altLang="en-US" sz="900" dirty="0">
                <a:latin typeface="Meiryo UI" panose="020B0604030504040204" pitchFamily="50" charset="-128"/>
                <a:ea typeface="Meiryo UI" panose="020B0604030504040204" pitchFamily="50" charset="-128"/>
              </a:rPr>
              <a:t>本プログラムは一般に公開いたしません。ただし、プログラムの見直し・改善のため</a:t>
            </a:r>
            <a:r>
              <a:rPr kumimoji="1" lang="en-US" altLang="ja-JP" sz="900" dirty="0">
                <a:latin typeface="Meiryo UI" panose="020B0604030504040204" pitchFamily="50" charset="-128"/>
                <a:ea typeface="Meiryo UI" panose="020B0604030504040204" pitchFamily="50" charset="-128"/>
              </a:rPr>
              <a:t>MS</a:t>
            </a:r>
            <a:r>
              <a:rPr kumimoji="1" lang="ja-JP" altLang="en-US" sz="900" dirty="0">
                <a:latin typeface="Meiryo UI" panose="020B0604030504040204" pitchFamily="50" charset="-128"/>
                <a:ea typeface="Meiryo UI" panose="020B0604030504040204" pitchFamily="50" charset="-128"/>
              </a:rPr>
              <a:t>のスタッフ、外部評価員ほか同行者やメディア関係者が見学する場合があります。</a:t>
            </a:r>
          </a:p>
          <a:p>
            <a:pPr>
              <a:spcAft>
                <a:spcPts val="300"/>
              </a:spcAft>
            </a:pPr>
            <a:r>
              <a:rPr kumimoji="1" lang="ja-JP" altLang="en-US" sz="900" b="1" dirty="0">
                <a:latin typeface="Meiryo UI" panose="020B0604030504040204" pitchFamily="50" charset="-128"/>
                <a:ea typeface="Meiryo UI" panose="020B0604030504040204" pitchFamily="50" charset="-128"/>
              </a:rPr>
              <a:t>写真撮影、録音・録画について</a:t>
            </a:r>
          </a:p>
          <a:p>
            <a:pPr>
              <a:spcAft>
                <a:spcPts val="300"/>
              </a:spcAft>
            </a:pPr>
            <a:r>
              <a:rPr kumimoji="1" lang="ja-JP" altLang="en-US" sz="900" dirty="0">
                <a:latin typeface="Meiryo UI" panose="020B0604030504040204" pitchFamily="50" charset="-128"/>
                <a:ea typeface="Meiryo UI" panose="020B0604030504040204" pitchFamily="50" charset="-128"/>
              </a:rPr>
              <a:t>当方スタッフが記録用に写真撮影、録音・録画をする場合があります。施設による写真撮影は可能ですが、</a:t>
            </a:r>
            <a:r>
              <a:rPr kumimoji="1" lang="ja-JP" altLang="en-US" sz="900" b="1" dirty="0">
                <a:latin typeface="Meiryo UI" panose="020B0604030504040204" pitchFamily="50" charset="-128"/>
                <a:ea typeface="Meiryo UI" panose="020B0604030504040204" pitchFamily="50" charset="-128"/>
              </a:rPr>
              <a:t>録音・録画は固くお断りしております。</a:t>
            </a:r>
          </a:p>
          <a:p>
            <a:pPr>
              <a:spcAft>
                <a:spcPts val="300"/>
              </a:spcAft>
            </a:pPr>
            <a:r>
              <a:rPr kumimoji="1" lang="ja-JP" altLang="en-US" sz="900" b="1" dirty="0">
                <a:latin typeface="Meiryo UI" panose="020B0604030504040204" pitchFamily="50" charset="-128"/>
                <a:ea typeface="Meiryo UI" panose="020B0604030504040204" pitchFamily="50" charset="-128"/>
              </a:rPr>
              <a:t>訪問の中止・延期について</a:t>
            </a:r>
          </a:p>
          <a:p>
            <a:pPr>
              <a:spcAft>
                <a:spcPts val="300"/>
              </a:spcAft>
            </a:pPr>
            <a:r>
              <a:rPr kumimoji="1" lang="ja-JP" altLang="en-US" sz="900" dirty="0">
                <a:latin typeface="Meiryo UI" panose="020B0604030504040204" pitchFamily="50" charset="-128"/>
                <a:ea typeface="Meiryo UI" panose="020B0604030504040204" pitchFamily="50" charset="-128"/>
              </a:rPr>
              <a:t>不可抗力（天災地変、交通機関の事故及びストライキ、疫病、出演者の疾病等）または、開催団体、出演者、</a:t>
            </a:r>
            <a:r>
              <a:rPr kumimoji="1" lang="en-US" altLang="ja-JP" sz="900" dirty="0">
                <a:latin typeface="Meiryo UI" panose="020B0604030504040204" pitchFamily="50" charset="-128"/>
                <a:ea typeface="Meiryo UI" panose="020B0604030504040204" pitchFamily="50" charset="-128"/>
              </a:rPr>
              <a:t>MS</a:t>
            </a:r>
            <a:r>
              <a:rPr kumimoji="1" lang="ja-JP" altLang="en-US" sz="900" dirty="0">
                <a:latin typeface="Meiryo UI" panose="020B0604030504040204" pitchFamily="50" charset="-128"/>
                <a:ea typeface="Meiryo UI" panose="020B0604030504040204" pitchFamily="50" charset="-128"/>
              </a:rPr>
              <a:t>のやむを得ない理由により、訪問を中止・延期せざるをえなくなった場合は、相互理解のもと、双方が誠意をもって話し合い、円満な解決を目指します。</a:t>
            </a:r>
          </a:p>
          <a:p>
            <a:pPr>
              <a:spcAft>
                <a:spcPts val="300"/>
              </a:spcAft>
            </a:pPr>
            <a:r>
              <a:rPr kumimoji="1" lang="ja-JP" altLang="en-US" sz="900" b="1" dirty="0">
                <a:latin typeface="Meiryo UI" panose="020B0604030504040204" pitchFamily="50" charset="-128"/>
                <a:ea typeface="Meiryo UI" panose="020B0604030504040204" pitchFamily="50" charset="-128"/>
              </a:rPr>
              <a:t>開催団体ホームページや</a:t>
            </a:r>
            <a:r>
              <a:rPr kumimoji="1" lang="en-US" altLang="ja-JP" sz="900" b="1" dirty="0">
                <a:latin typeface="Meiryo UI" panose="020B0604030504040204" pitchFamily="50" charset="-128"/>
                <a:ea typeface="Meiryo UI" panose="020B0604030504040204" pitchFamily="50" charset="-128"/>
              </a:rPr>
              <a:t>SNS</a:t>
            </a:r>
            <a:r>
              <a:rPr kumimoji="1" lang="ja-JP" altLang="en-US" sz="900" b="1" dirty="0">
                <a:latin typeface="Meiryo UI" panose="020B0604030504040204" pitchFamily="50" charset="-128"/>
                <a:ea typeface="Meiryo UI" panose="020B0604030504040204" pitchFamily="50" charset="-128"/>
              </a:rPr>
              <a:t>等への記事掲載について</a:t>
            </a:r>
          </a:p>
          <a:p>
            <a:pPr>
              <a:spcAft>
                <a:spcPts val="300"/>
              </a:spcAft>
            </a:pPr>
            <a:r>
              <a:rPr kumimoji="1" lang="ja-JP" altLang="en-US" sz="900" dirty="0">
                <a:latin typeface="Meiryo UI" panose="020B0604030504040204" pitchFamily="50" charset="-128"/>
                <a:ea typeface="Meiryo UI" panose="020B0604030504040204" pitchFamily="50" charset="-128"/>
              </a:rPr>
              <a:t>ホームページや</a:t>
            </a:r>
            <a:r>
              <a:rPr kumimoji="1" lang="en-US" altLang="ja-JP" sz="900" dirty="0">
                <a:latin typeface="Meiryo UI" panose="020B0604030504040204" pitchFamily="50" charset="-128"/>
                <a:ea typeface="Meiryo UI" panose="020B0604030504040204" pitchFamily="50" charset="-128"/>
              </a:rPr>
              <a:t>Facebook</a:t>
            </a:r>
            <a:r>
              <a:rPr kumimoji="1" lang="ja-JP" altLang="en-US" sz="900" dirty="0">
                <a:latin typeface="Meiryo UI" panose="020B0604030504040204" pitchFamily="50" charset="-128"/>
                <a:ea typeface="Meiryo UI" panose="020B0604030504040204" pitchFamily="50" charset="-128"/>
              </a:rPr>
              <a:t>等</a:t>
            </a:r>
            <a:r>
              <a:rPr kumimoji="1" lang="en-US" altLang="ja-JP" sz="900" dirty="0">
                <a:latin typeface="Meiryo UI" panose="020B0604030504040204" pitchFamily="50" charset="-128"/>
                <a:ea typeface="Meiryo UI" panose="020B0604030504040204" pitchFamily="50" charset="-128"/>
              </a:rPr>
              <a:t>SNS</a:t>
            </a:r>
            <a:r>
              <a:rPr kumimoji="1" lang="ja-JP" altLang="en-US" sz="900" dirty="0">
                <a:latin typeface="Meiryo UI" panose="020B0604030504040204" pitchFamily="50" charset="-128"/>
                <a:ea typeface="Meiryo UI" panose="020B0604030504040204" pitchFamily="50" charset="-128"/>
              </a:rPr>
              <a:t>、院内新聞や校内新聞などに</a:t>
            </a:r>
            <a:r>
              <a:rPr kumimoji="1" lang="en-US" altLang="ja-JP" sz="900" dirty="0">
                <a:latin typeface="Meiryo UI" panose="020B0604030504040204" pitchFamily="50" charset="-128"/>
                <a:ea typeface="Meiryo UI" panose="020B0604030504040204" pitchFamily="50" charset="-128"/>
              </a:rPr>
              <a:t>MS</a:t>
            </a:r>
            <a:r>
              <a:rPr kumimoji="1" lang="ja-JP" altLang="en-US" sz="900" dirty="0">
                <a:latin typeface="Meiryo UI" panose="020B0604030504040204" pitchFamily="50" charset="-128"/>
                <a:ea typeface="Meiryo UI" panose="020B0604030504040204" pitchFamily="50" charset="-128"/>
              </a:rPr>
              <a:t>訪問プログラムについての写真・記事を掲載する場合は、発行前に必ず当法人の承認を得てください。</a:t>
            </a:r>
          </a:p>
          <a:p>
            <a:pPr>
              <a:spcAft>
                <a:spcPts val="300"/>
              </a:spcAft>
            </a:pPr>
            <a:r>
              <a:rPr kumimoji="1" lang="ja-JP" altLang="en-US" sz="900" b="1" dirty="0">
                <a:latin typeface="Meiryo UI" panose="020B0604030504040204" pitchFamily="50" charset="-128"/>
                <a:ea typeface="Meiryo UI" panose="020B0604030504040204" pitchFamily="50" charset="-128"/>
              </a:rPr>
              <a:t>新型コロナウイルスに関する予防対策について</a:t>
            </a:r>
            <a:endParaRPr kumimoji="1" lang="en-US" altLang="ja-JP" sz="900" b="1" dirty="0">
              <a:latin typeface="Meiryo UI" panose="020B0604030504040204" pitchFamily="50" charset="-128"/>
              <a:ea typeface="Meiryo UI" panose="020B0604030504040204" pitchFamily="50" charset="-128"/>
            </a:endParaRPr>
          </a:p>
          <a:p>
            <a:r>
              <a:rPr kumimoji="1" lang="en-US" altLang="ja-JP" sz="900" dirty="0">
                <a:latin typeface="Meiryo UI" panose="020B0604030504040204" pitchFamily="50" charset="-128"/>
                <a:ea typeface="Meiryo UI" panose="020B0604030504040204" pitchFamily="50" charset="-128"/>
              </a:rPr>
              <a:t>MS</a:t>
            </a:r>
            <a:r>
              <a:rPr kumimoji="1" lang="ja-JP" altLang="en-US" sz="900" dirty="0">
                <a:latin typeface="Meiryo UI" panose="020B0604030504040204" pitchFamily="50" charset="-128"/>
                <a:ea typeface="Meiryo UI" panose="020B0604030504040204" pitchFamily="50" charset="-128"/>
              </a:rPr>
              <a:t>と開催団体の双方が話し合いのうえ、感染予防対策（マスク着用やアルコール消毒）を徹底いたします。</a:t>
            </a:r>
            <a:endParaRPr kumimoji="1" lang="en-US" altLang="ja-JP" sz="900"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CEEE9CC5-8982-A3BD-8FA7-E63547ED64D9}"/>
              </a:ext>
            </a:extLst>
          </p:cNvPr>
          <p:cNvSpPr txBox="1"/>
          <p:nvPr/>
        </p:nvSpPr>
        <p:spPr>
          <a:xfrm>
            <a:off x="556320" y="705687"/>
            <a:ext cx="3813750" cy="400110"/>
          </a:xfrm>
          <a:prstGeom prst="rect">
            <a:avLst/>
          </a:prstGeom>
          <a:noFill/>
        </p:spPr>
        <p:txBody>
          <a:bodyPr wrap="square" rtlCol="0">
            <a:spAutoFit/>
          </a:bodyPr>
          <a:lstStyle/>
          <a:p>
            <a:r>
              <a:rPr kumimoji="1" lang="ja-JP" altLang="en-US" sz="1000" b="1" dirty="0">
                <a:solidFill>
                  <a:srgbClr val="00B050"/>
                </a:solidFill>
                <a:latin typeface="Meiryo UI" panose="020B0604030504040204" pitchFamily="50" charset="-128"/>
                <a:ea typeface="Meiryo UI" panose="020B0604030504040204" pitchFamily="50" charset="-128"/>
              </a:rPr>
              <a:t>会場、ご用意いただく準備品について</a:t>
            </a:r>
            <a:r>
              <a:rPr kumimoji="1" lang="en-US" altLang="ja-JP" sz="700" b="1" dirty="0">
                <a:solidFill>
                  <a:srgbClr val="00B050"/>
                </a:solidFill>
                <a:latin typeface="Meiryo UI" panose="020B0604030504040204" pitchFamily="50" charset="-128"/>
                <a:ea typeface="Meiryo UI" panose="020B0604030504040204" pitchFamily="50" charset="-128"/>
              </a:rPr>
              <a:t>(</a:t>
            </a:r>
            <a:r>
              <a:rPr kumimoji="1" lang="ja-JP" altLang="en-US" sz="700" b="1" dirty="0">
                <a:solidFill>
                  <a:srgbClr val="00B050"/>
                </a:solidFill>
                <a:latin typeface="Meiryo UI" panose="020B0604030504040204" pitchFamily="50" charset="-128"/>
                <a:ea typeface="Meiryo UI" panose="020B0604030504040204" pitchFamily="50" charset="-128"/>
              </a:rPr>
              <a:t>在宅介護を除く</a:t>
            </a:r>
            <a:r>
              <a:rPr kumimoji="1" lang="en-US" altLang="ja-JP" sz="700" b="1" dirty="0">
                <a:solidFill>
                  <a:srgbClr val="00B050"/>
                </a:solidFill>
                <a:latin typeface="Meiryo UI" panose="020B0604030504040204" pitchFamily="50" charset="-128"/>
                <a:ea typeface="Meiryo UI" panose="020B0604030504040204" pitchFamily="50" charset="-128"/>
              </a:rPr>
              <a:t>)</a:t>
            </a:r>
            <a:endParaRPr kumimoji="1" lang="ja-JP" altLang="en-US" sz="700" b="1" dirty="0">
              <a:solidFill>
                <a:srgbClr val="00B050"/>
              </a:solidFill>
              <a:latin typeface="Meiryo UI" panose="020B0604030504040204" pitchFamily="50" charset="-128"/>
              <a:ea typeface="Meiryo UI" panose="020B0604030504040204" pitchFamily="50" charset="-128"/>
            </a:endParaRPr>
          </a:p>
          <a:p>
            <a:endParaRPr kumimoji="1" lang="ja-JP" altLang="en-US" sz="1000" dirty="0"/>
          </a:p>
        </p:txBody>
      </p:sp>
      <p:graphicFrame>
        <p:nvGraphicFramePr>
          <p:cNvPr id="4" name="オブジェクト 3">
            <a:extLst>
              <a:ext uri="{FF2B5EF4-FFF2-40B4-BE49-F238E27FC236}">
                <a16:creationId xmlns:a16="http://schemas.microsoft.com/office/drawing/2014/main" id="{C9C37C96-2CF5-3202-AB70-D4EC88848519}"/>
              </a:ext>
            </a:extLst>
          </p:cNvPr>
          <p:cNvGraphicFramePr>
            <a:graphicFrameLocks noChangeAspect="1"/>
          </p:cNvGraphicFramePr>
          <p:nvPr>
            <p:extLst>
              <p:ext uri="{D42A27DB-BD31-4B8C-83A1-F6EECF244321}">
                <p14:modId xmlns:p14="http://schemas.microsoft.com/office/powerpoint/2010/main" val="3037016655"/>
              </p:ext>
            </p:extLst>
          </p:nvPr>
        </p:nvGraphicFramePr>
        <p:xfrm>
          <a:off x="795338" y="930275"/>
          <a:ext cx="5067300" cy="3344863"/>
        </p:xfrm>
        <a:graphic>
          <a:graphicData uri="http://schemas.openxmlformats.org/presentationml/2006/ole">
            <mc:AlternateContent xmlns:mc="http://schemas.openxmlformats.org/markup-compatibility/2006">
              <mc:Choice xmlns:v="urn:schemas-microsoft-com:vml" Requires="v">
                <p:oleObj name="Worksheet" r:id="rId2" imgW="5067477" imgH="3345290" progId="Excel.Sheet.12">
                  <p:embed/>
                </p:oleObj>
              </mc:Choice>
              <mc:Fallback>
                <p:oleObj name="Worksheet" r:id="rId2" imgW="5067477" imgH="3345290" progId="Excel.Sheet.12">
                  <p:embed/>
                  <p:pic>
                    <p:nvPicPr>
                      <p:cNvPr id="0" name=""/>
                      <p:cNvPicPr/>
                      <p:nvPr/>
                    </p:nvPicPr>
                    <p:blipFill>
                      <a:blip r:embed="rId3"/>
                      <a:stretch>
                        <a:fillRect/>
                      </a:stretch>
                    </p:blipFill>
                    <p:spPr>
                      <a:xfrm>
                        <a:off x="795338" y="930275"/>
                        <a:ext cx="5067300" cy="3344863"/>
                      </a:xfrm>
                      <a:prstGeom prst="rect">
                        <a:avLst/>
                      </a:prstGeom>
                    </p:spPr>
                  </p:pic>
                </p:oleObj>
              </mc:Fallback>
            </mc:AlternateContent>
          </a:graphicData>
        </a:graphic>
      </p:graphicFrame>
      <p:sp>
        <p:nvSpPr>
          <p:cNvPr id="9" name="テキスト ボックス 8">
            <a:extLst>
              <a:ext uri="{FF2B5EF4-FFF2-40B4-BE49-F238E27FC236}">
                <a16:creationId xmlns:a16="http://schemas.microsoft.com/office/drawing/2014/main" id="{9595DB0A-8206-E997-22BD-AE322007D6C0}"/>
              </a:ext>
            </a:extLst>
          </p:cNvPr>
          <p:cNvSpPr txBox="1"/>
          <p:nvPr/>
        </p:nvSpPr>
        <p:spPr>
          <a:xfrm>
            <a:off x="3745777" y="4772868"/>
            <a:ext cx="2558046" cy="3067315"/>
          </a:xfrm>
          <a:prstGeom prst="rect">
            <a:avLst/>
          </a:prstGeom>
          <a:noFill/>
        </p:spPr>
        <p:txBody>
          <a:bodyPr wrap="square" rtlCol="0">
            <a:spAutoFit/>
          </a:bodyPr>
          <a:lstStyle/>
          <a:p>
            <a:pPr marL="0" indent="0">
              <a:spcAft>
                <a:spcPts val="600"/>
              </a:spcAft>
              <a:buNone/>
            </a:pPr>
            <a:r>
              <a:rPr kumimoji="1" lang="en-US" altLang="ja-JP" sz="1000" b="1" dirty="0">
                <a:solidFill>
                  <a:srgbClr val="00B050"/>
                </a:solidFill>
                <a:latin typeface="Meiryo UI" panose="020B0604030504040204" pitchFamily="50" charset="-128"/>
                <a:ea typeface="Meiryo UI" panose="020B0604030504040204" pitchFamily="50" charset="-128"/>
              </a:rPr>
              <a:t>&lt;</a:t>
            </a:r>
            <a:r>
              <a:rPr kumimoji="1" lang="ja-JP" altLang="en-US" sz="1000" b="1" u="sng" dirty="0">
                <a:solidFill>
                  <a:srgbClr val="00B050"/>
                </a:solidFill>
                <a:latin typeface="Meiryo UI" panose="020B0604030504040204" pitchFamily="50" charset="-128"/>
                <a:ea typeface="Meiryo UI" panose="020B0604030504040204" pitchFamily="50" charset="-128"/>
              </a:rPr>
              <a:t>訪問決定後</a:t>
            </a:r>
            <a:r>
              <a:rPr kumimoji="1" lang="ja-JP" altLang="en-US" sz="1000" b="1" dirty="0">
                <a:solidFill>
                  <a:srgbClr val="00B050"/>
                </a:solidFill>
                <a:latin typeface="Meiryo UI" panose="020B0604030504040204" pitchFamily="50" charset="-128"/>
                <a:ea typeface="Meiryo UI" panose="020B0604030504040204" pitchFamily="50" charset="-128"/>
              </a:rPr>
              <a:t>に提出していただく資料</a:t>
            </a:r>
            <a:r>
              <a:rPr kumimoji="1" lang="en-US" altLang="ja-JP" sz="1000" b="1" dirty="0">
                <a:solidFill>
                  <a:srgbClr val="00B050"/>
                </a:solidFill>
                <a:latin typeface="Meiryo UI" panose="020B0604030504040204" pitchFamily="50" charset="-128"/>
                <a:ea typeface="Meiryo UI" panose="020B0604030504040204" pitchFamily="50" charset="-128"/>
              </a:rPr>
              <a:t>&gt;</a:t>
            </a:r>
          </a:p>
          <a:p>
            <a:pPr marL="0" indent="0">
              <a:buNone/>
            </a:pPr>
            <a:r>
              <a:rPr kumimoji="1" lang="ja-JP" altLang="en-US" sz="900" dirty="0">
                <a:latin typeface="Meiryo UI" panose="020B0604030504040204" pitchFamily="50" charset="-128"/>
                <a:ea typeface="Meiryo UI" panose="020B0604030504040204" pitchFamily="50" charset="-128"/>
              </a:rPr>
              <a:t>訪問決定後、当法人が指定する期日までに下記の資料をご提出ください。</a:t>
            </a:r>
            <a:endParaRPr kumimoji="1" lang="ja-JP" altLang="en-US" sz="900" b="1" dirty="0">
              <a:latin typeface="Meiryo UI" panose="020B0604030504040204" pitchFamily="50" charset="-128"/>
              <a:ea typeface="Meiryo UI" panose="020B0604030504040204" pitchFamily="50" charset="-128"/>
            </a:endParaRPr>
          </a:p>
          <a:p>
            <a:pPr marL="0" indent="0">
              <a:lnSpc>
                <a:spcPct val="150000"/>
              </a:lnSpc>
              <a:buNone/>
            </a:pPr>
            <a:r>
              <a:rPr kumimoji="1" lang="ja-JP" altLang="en-US" sz="900" b="1" dirty="0">
                <a:latin typeface="Meiryo UI" panose="020B0604030504040204" pitchFamily="50" charset="-128"/>
                <a:ea typeface="Meiryo UI" panose="020B0604030504040204" pitchFamily="50" charset="-128"/>
              </a:rPr>
              <a:t>　・年間行事予定表（</a:t>
            </a:r>
            <a:r>
              <a:rPr kumimoji="1" lang="en-US" altLang="ja-JP" sz="900" b="1" dirty="0">
                <a:latin typeface="Meiryo UI" panose="020B0604030504040204" pitchFamily="50" charset="-128"/>
                <a:ea typeface="Meiryo UI" panose="020B0604030504040204" pitchFamily="50" charset="-128"/>
              </a:rPr>
              <a:t>2026</a:t>
            </a:r>
            <a:r>
              <a:rPr kumimoji="1" lang="ja-JP" altLang="en-US" sz="900" b="1" dirty="0">
                <a:latin typeface="Meiryo UI" panose="020B0604030504040204" pitchFamily="50" charset="-128"/>
                <a:ea typeface="Meiryo UI" panose="020B0604030504040204" pitchFamily="50" charset="-128"/>
              </a:rPr>
              <a:t>年度のもの）</a:t>
            </a:r>
          </a:p>
          <a:p>
            <a:pPr marL="0" indent="0">
              <a:lnSpc>
                <a:spcPct val="150000"/>
              </a:lnSpc>
              <a:buNone/>
            </a:pPr>
            <a:r>
              <a:rPr kumimoji="1" lang="ja-JP" altLang="en-US" sz="900" b="1" dirty="0">
                <a:latin typeface="Meiryo UI" panose="020B0604030504040204" pitchFamily="50" charset="-128"/>
                <a:ea typeface="Meiryo UI" panose="020B0604030504040204" pitchFamily="50" charset="-128"/>
              </a:rPr>
              <a:t>　・授業・休み時間などがわかる時間割表</a:t>
            </a:r>
          </a:p>
          <a:p>
            <a:pPr marL="0" indent="0">
              <a:lnSpc>
                <a:spcPct val="150000"/>
              </a:lnSpc>
              <a:buNone/>
            </a:pPr>
            <a:r>
              <a:rPr kumimoji="1" lang="ja-JP" altLang="en-US" sz="900" b="1" dirty="0">
                <a:latin typeface="Meiryo UI" panose="020B0604030504040204" pitchFamily="50" charset="-128"/>
                <a:ea typeface="Meiryo UI" panose="020B0604030504040204" pitchFamily="50" charset="-128"/>
              </a:rPr>
              <a:t>　・最寄駅から所在地までの詳しい地図（最寄駅の出口、道順、所要時間などが分かるもの）</a:t>
            </a:r>
          </a:p>
          <a:p>
            <a:pPr marL="0" indent="0">
              <a:lnSpc>
                <a:spcPct val="150000"/>
              </a:lnSpc>
              <a:buNone/>
            </a:pPr>
            <a:r>
              <a:rPr kumimoji="1" lang="ja-JP" altLang="en-US" sz="900" b="1" dirty="0">
                <a:latin typeface="Meiryo UI" panose="020B0604030504040204" pitchFamily="50" charset="-128"/>
                <a:ea typeface="Meiryo UI" panose="020B0604030504040204" pitchFamily="50" charset="-128"/>
              </a:rPr>
              <a:t>　・校内</a:t>
            </a:r>
            <a:r>
              <a:rPr kumimoji="1" lang="en-US" altLang="ja-JP" sz="900" b="1" dirty="0">
                <a:latin typeface="Meiryo UI" panose="020B0604030504040204" pitchFamily="50" charset="-128"/>
                <a:ea typeface="Meiryo UI" panose="020B0604030504040204" pitchFamily="50" charset="-128"/>
              </a:rPr>
              <a:t>/</a:t>
            </a:r>
            <a:r>
              <a:rPr kumimoji="1" lang="ja-JP" altLang="en-US" sz="900" b="1" dirty="0">
                <a:latin typeface="Meiryo UI" panose="020B0604030504040204" pitchFamily="50" charset="-128"/>
                <a:ea typeface="Meiryo UI" panose="020B0604030504040204" pitchFamily="50" charset="-128"/>
              </a:rPr>
              <a:t>教室</a:t>
            </a:r>
            <a:r>
              <a:rPr kumimoji="1" lang="en-US" altLang="ja-JP" sz="900" b="1" dirty="0">
                <a:latin typeface="Meiryo UI" panose="020B0604030504040204" pitchFamily="50" charset="-128"/>
                <a:ea typeface="Meiryo UI" panose="020B0604030504040204" pitchFamily="50" charset="-128"/>
              </a:rPr>
              <a:t>/</a:t>
            </a:r>
            <a:r>
              <a:rPr kumimoji="1" lang="ja-JP" altLang="en-US" sz="900" b="1" dirty="0">
                <a:latin typeface="Meiryo UI" panose="020B0604030504040204" pitchFamily="50" charset="-128"/>
                <a:ea typeface="Meiryo UI" panose="020B0604030504040204" pitchFamily="50" charset="-128"/>
              </a:rPr>
              <a:t>院内配置図</a:t>
            </a:r>
          </a:p>
          <a:p>
            <a:pPr marL="0" indent="0">
              <a:spcAft>
                <a:spcPts val="600"/>
              </a:spcAft>
              <a:buNone/>
            </a:pPr>
            <a:endParaRPr kumimoji="1" lang="ja-JP" altLang="en-US" sz="1000" dirty="0">
              <a:latin typeface="Meiryo UI" panose="020B0604030504040204" pitchFamily="50" charset="-128"/>
              <a:ea typeface="Meiryo UI" panose="020B0604030504040204" pitchFamily="50" charset="-128"/>
            </a:endParaRPr>
          </a:p>
          <a:p>
            <a:pPr marL="0" indent="0">
              <a:spcAft>
                <a:spcPts val="600"/>
              </a:spcAft>
              <a:buNone/>
            </a:pPr>
            <a:r>
              <a:rPr kumimoji="1" lang="en-US" altLang="ja-JP" sz="1000" b="1" dirty="0">
                <a:solidFill>
                  <a:srgbClr val="00B050"/>
                </a:solidFill>
                <a:latin typeface="Meiryo UI" panose="020B0604030504040204" pitchFamily="50" charset="-128"/>
                <a:ea typeface="Meiryo UI" panose="020B0604030504040204" pitchFamily="50" charset="-128"/>
              </a:rPr>
              <a:t>&lt;</a:t>
            </a:r>
            <a:r>
              <a:rPr kumimoji="1" lang="ja-JP" altLang="en-US" sz="1000" b="1" u="sng" dirty="0">
                <a:solidFill>
                  <a:srgbClr val="00B050"/>
                </a:solidFill>
                <a:latin typeface="Meiryo UI" panose="020B0604030504040204" pitchFamily="50" charset="-128"/>
                <a:ea typeface="Meiryo UI" panose="020B0604030504040204" pitchFamily="50" charset="-128"/>
              </a:rPr>
              <a:t>実施終了後</a:t>
            </a:r>
            <a:r>
              <a:rPr kumimoji="1" lang="ja-JP" altLang="en-US" sz="1000" b="1" dirty="0">
                <a:solidFill>
                  <a:srgbClr val="00B050"/>
                </a:solidFill>
                <a:latin typeface="Meiryo UI" panose="020B0604030504040204" pitchFamily="50" charset="-128"/>
                <a:ea typeface="Meiryo UI" panose="020B0604030504040204" pitchFamily="50" charset="-128"/>
              </a:rPr>
              <a:t>の提出物</a:t>
            </a:r>
            <a:r>
              <a:rPr kumimoji="1" lang="en-US" altLang="ja-JP" sz="1000" b="1" dirty="0">
                <a:solidFill>
                  <a:srgbClr val="00B050"/>
                </a:solidFill>
                <a:latin typeface="Meiryo UI" panose="020B0604030504040204" pitchFamily="50" charset="-128"/>
                <a:ea typeface="Meiryo UI" panose="020B0604030504040204" pitchFamily="50" charset="-128"/>
              </a:rPr>
              <a:t>&gt;</a:t>
            </a:r>
          </a:p>
          <a:p>
            <a:pPr marL="0" indent="0">
              <a:lnSpc>
                <a:spcPct val="150000"/>
              </a:lnSpc>
              <a:buNone/>
            </a:pPr>
            <a:r>
              <a:rPr kumimoji="1" lang="ja-JP" altLang="en-US" sz="900" b="1" dirty="0">
                <a:latin typeface="Meiryo UI" panose="020B0604030504040204" pitchFamily="50" charset="-128"/>
                <a:ea typeface="Meiryo UI" panose="020B0604030504040204" pitchFamily="50" charset="-128"/>
              </a:rPr>
              <a:t>・感想文</a:t>
            </a:r>
          </a:p>
          <a:p>
            <a:pPr marL="0" indent="0">
              <a:lnSpc>
                <a:spcPct val="150000"/>
              </a:lnSpc>
              <a:buNone/>
            </a:pPr>
            <a:r>
              <a:rPr kumimoji="1" lang="ja-JP" altLang="en-US" sz="900" b="1" dirty="0">
                <a:latin typeface="Meiryo UI" panose="020B0604030504040204" pitchFamily="50" charset="-128"/>
                <a:ea typeface="Meiryo UI" panose="020B0604030504040204" pitchFamily="50" charset="-128"/>
              </a:rPr>
              <a:t>・会場記録写真</a:t>
            </a:r>
            <a:endParaRPr kumimoji="1" lang="en-US" altLang="ja-JP" sz="900" b="1" dirty="0">
              <a:latin typeface="Meiryo UI" panose="020B0604030504040204" pitchFamily="50" charset="-128"/>
              <a:ea typeface="Meiryo UI" panose="020B0604030504040204" pitchFamily="50" charset="-128"/>
            </a:endParaRPr>
          </a:p>
          <a:p>
            <a:pPr marL="0" indent="0">
              <a:lnSpc>
                <a:spcPct val="150000"/>
              </a:lnSpc>
              <a:buNone/>
            </a:pPr>
            <a:r>
              <a:rPr kumimoji="1" lang="ja-JP" altLang="en-US" sz="900" b="1" dirty="0">
                <a:latin typeface="Meiryo UI" panose="020B0604030504040204" pitchFamily="50" charset="-128"/>
                <a:ea typeface="Meiryo UI" panose="020B0604030504040204" pitchFamily="50" charset="-128"/>
              </a:rPr>
              <a:t>・コンサート参加人数</a:t>
            </a:r>
          </a:p>
          <a:p>
            <a:pPr marL="0" indent="0">
              <a:lnSpc>
                <a:spcPct val="150000"/>
              </a:lnSpc>
              <a:buNone/>
            </a:pPr>
            <a:r>
              <a:rPr kumimoji="1" lang="en-US" altLang="ja-JP" sz="800" dirty="0">
                <a:latin typeface="Meiryo UI" panose="020B0604030504040204" pitchFamily="50" charset="-128"/>
                <a:ea typeface="Meiryo UI" panose="020B0604030504040204" pitchFamily="50" charset="-128"/>
              </a:rPr>
              <a:t>MS</a:t>
            </a:r>
            <a:r>
              <a:rPr kumimoji="1" lang="ja-JP" altLang="en-US" sz="800" dirty="0">
                <a:latin typeface="Meiryo UI" panose="020B0604030504040204" pitchFamily="50" charset="-128"/>
                <a:ea typeface="Meiryo UI" panose="020B0604030504040204" pitchFamily="50" charset="-128"/>
              </a:rPr>
              <a:t>のホームページや</a:t>
            </a:r>
            <a:r>
              <a:rPr kumimoji="1" lang="en-US" altLang="ja-JP" sz="800" dirty="0">
                <a:latin typeface="Meiryo UI" panose="020B0604030504040204" pitchFamily="50" charset="-128"/>
                <a:ea typeface="Meiryo UI" panose="020B0604030504040204" pitchFamily="50" charset="-128"/>
              </a:rPr>
              <a:t>SNS</a:t>
            </a:r>
            <a:r>
              <a:rPr kumimoji="1" lang="ja-JP" altLang="en-US" sz="800" dirty="0">
                <a:latin typeface="Meiryo UI" panose="020B0604030504040204" pitchFamily="50" charset="-128"/>
                <a:ea typeface="Meiryo UI" panose="020B0604030504040204" pitchFamily="50" charset="-128"/>
              </a:rPr>
              <a:t>、報告書など、外部資料へ掲載する場合があります。</a:t>
            </a:r>
            <a:endParaRPr kumimoji="1" lang="en-US" altLang="ja-JP" sz="800" dirty="0">
              <a:latin typeface="Meiryo UI" panose="020B0604030504040204" pitchFamily="50" charset="-128"/>
              <a:ea typeface="Meiryo UI" panose="020B0604030504040204" pitchFamily="50" charset="-128"/>
            </a:endParaRPr>
          </a:p>
        </p:txBody>
      </p:sp>
      <p:sp>
        <p:nvSpPr>
          <p:cNvPr id="10" name="四角形: 角を丸くする 9">
            <a:extLst>
              <a:ext uri="{FF2B5EF4-FFF2-40B4-BE49-F238E27FC236}">
                <a16:creationId xmlns:a16="http://schemas.microsoft.com/office/drawing/2014/main" id="{97F4D0E7-8BC3-B924-AB02-2180EE277471}"/>
              </a:ext>
            </a:extLst>
          </p:cNvPr>
          <p:cNvSpPr/>
          <p:nvPr/>
        </p:nvSpPr>
        <p:spPr>
          <a:xfrm>
            <a:off x="318171" y="313446"/>
            <a:ext cx="6120000" cy="358378"/>
          </a:xfrm>
          <a:prstGeom prst="roundRect">
            <a:avLst>
              <a:gd name="adj" fmla="val 25333"/>
            </a:avLst>
          </a:prstGeom>
          <a:solidFill>
            <a:srgbClr val="CCFF6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nchorCtr="0">
            <a:spAutoFit/>
          </a:bodyPr>
          <a:lstStyle/>
          <a:p>
            <a:r>
              <a:rPr kumimoji="1" lang="ja-JP" altLang="en-US" sz="1400" b="1" dirty="0">
                <a:latin typeface="Meiryo UI" panose="020B0604030504040204" pitchFamily="50" charset="-128"/>
                <a:ea typeface="Meiryo UI" panose="020B0604030504040204" pitchFamily="50" charset="-128"/>
              </a:rPr>
              <a:t>開催にあたって</a:t>
            </a:r>
          </a:p>
        </p:txBody>
      </p:sp>
      <p:pic>
        <p:nvPicPr>
          <p:cNvPr id="2" name="図 1">
            <a:extLst>
              <a:ext uri="{FF2B5EF4-FFF2-40B4-BE49-F238E27FC236}">
                <a16:creationId xmlns:a16="http://schemas.microsoft.com/office/drawing/2014/main" id="{444B0315-8209-0CC5-E0E4-5D6A48E3B5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300000">
            <a:off x="5515267" y="8288305"/>
            <a:ext cx="778214" cy="540000"/>
          </a:xfrm>
          <a:prstGeom prst="rect">
            <a:avLst/>
          </a:prstGeom>
        </p:spPr>
      </p:pic>
      <p:pic>
        <p:nvPicPr>
          <p:cNvPr id="5" name="図 4">
            <a:extLst>
              <a:ext uri="{FF2B5EF4-FFF2-40B4-BE49-F238E27FC236}">
                <a16:creationId xmlns:a16="http://schemas.microsoft.com/office/drawing/2014/main" id="{74D8A95B-99E9-D9D5-2507-B83BE74C41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rot="-600000">
            <a:off x="4050908" y="8494738"/>
            <a:ext cx="1294015" cy="9705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スライド番号プレースホルダー 10">
            <a:extLst>
              <a:ext uri="{FF2B5EF4-FFF2-40B4-BE49-F238E27FC236}">
                <a16:creationId xmlns:a16="http://schemas.microsoft.com/office/drawing/2014/main" id="{E9710C45-170C-A205-F839-B7A578DCCE94}"/>
              </a:ext>
            </a:extLst>
          </p:cNvPr>
          <p:cNvSpPr>
            <a:spLocks noGrp="1"/>
          </p:cNvSpPr>
          <p:nvPr>
            <p:ph type="sldNum" sz="quarter" idx="12"/>
          </p:nvPr>
        </p:nvSpPr>
        <p:spPr>
          <a:xfrm>
            <a:off x="4939983" y="9374437"/>
            <a:ext cx="1543050" cy="527403"/>
          </a:xfrm>
        </p:spPr>
        <p:txBody>
          <a:bodyPr/>
          <a:lstStyle/>
          <a:p>
            <a:r>
              <a:rPr kumimoji="1" lang="en-US" altLang="ja-JP" dirty="0"/>
              <a:t>4</a:t>
            </a:r>
            <a:endParaRPr kumimoji="1" lang="ja-JP" altLang="en-US" dirty="0"/>
          </a:p>
        </p:txBody>
      </p:sp>
      <p:pic>
        <p:nvPicPr>
          <p:cNvPr id="3" name="図 2">
            <a:extLst>
              <a:ext uri="{FF2B5EF4-FFF2-40B4-BE49-F238E27FC236}">
                <a16:creationId xmlns:a16="http://schemas.microsoft.com/office/drawing/2014/main" id="{64752C96-A11C-F31C-7291-B87CEFBDC8E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1300000">
            <a:off x="5153673" y="7881029"/>
            <a:ext cx="932106" cy="637871"/>
          </a:xfrm>
          <a:prstGeom prst="rect">
            <a:avLst/>
          </a:prstGeom>
        </p:spPr>
      </p:pic>
    </p:spTree>
    <p:extLst>
      <p:ext uri="{BB962C8B-B14F-4D97-AF65-F5344CB8AC3E}">
        <p14:creationId xmlns:p14="http://schemas.microsoft.com/office/powerpoint/2010/main" val="3413367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774C18A3-2415-AAA7-79E2-D2E927820DD3}"/>
              </a:ext>
            </a:extLst>
          </p:cNvPr>
          <p:cNvSpPr/>
          <p:nvPr/>
        </p:nvSpPr>
        <p:spPr>
          <a:xfrm>
            <a:off x="318171" y="313446"/>
            <a:ext cx="6120000" cy="358378"/>
          </a:xfrm>
          <a:prstGeom prst="roundRect">
            <a:avLst>
              <a:gd name="adj" fmla="val 25333"/>
            </a:avLst>
          </a:prstGeom>
          <a:solidFill>
            <a:srgbClr val="CCFF6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nchorCtr="0">
            <a:spAutoFit/>
          </a:bodyPr>
          <a:lstStyle/>
          <a:p>
            <a:r>
              <a:rPr kumimoji="1" lang="en-US" altLang="ja-JP" sz="1400" b="1" dirty="0">
                <a:latin typeface="Meiryo UI" panose="020B0604030504040204" pitchFamily="50" charset="-128"/>
                <a:ea typeface="Meiryo UI" panose="020B0604030504040204" pitchFamily="50" charset="-128"/>
              </a:rPr>
              <a:t>Q</a:t>
            </a:r>
            <a:r>
              <a:rPr kumimoji="1" lang="ja-JP" altLang="en-US" sz="1400" b="1" dirty="0">
                <a:latin typeface="Meiryo UI" panose="020B0604030504040204" pitchFamily="50" charset="-128"/>
                <a:ea typeface="Meiryo UI" panose="020B0604030504040204" pitchFamily="50" charset="-128"/>
              </a:rPr>
              <a:t> </a:t>
            </a:r>
            <a:r>
              <a:rPr kumimoji="1" lang="en-US" altLang="ja-JP" sz="1400" b="1" dirty="0">
                <a:latin typeface="Meiryo UI" panose="020B0604030504040204" pitchFamily="50" charset="-128"/>
                <a:ea typeface="Meiryo UI" panose="020B0604030504040204" pitchFamily="50" charset="-128"/>
              </a:rPr>
              <a:t>&amp; A</a:t>
            </a:r>
            <a:r>
              <a:rPr kumimoji="1" lang="ja-JP" altLang="en-US" sz="1400" b="1" dirty="0">
                <a:latin typeface="Meiryo UI" panose="020B0604030504040204" pitchFamily="50" charset="-128"/>
                <a:ea typeface="Meiryo UI" panose="020B0604030504040204" pitchFamily="50" charset="-128"/>
              </a:rPr>
              <a:t>　よくある質問</a:t>
            </a:r>
          </a:p>
        </p:txBody>
      </p:sp>
      <p:sp>
        <p:nvSpPr>
          <p:cNvPr id="6" name="スライド番号プレースホルダー 5">
            <a:extLst>
              <a:ext uri="{FF2B5EF4-FFF2-40B4-BE49-F238E27FC236}">
                <a16:creationId xmlns:a16="http://schemas.microsoft.com/office/drawing/2014/main" id="{AF1DF33A-5557-19CA-7DED-0FDFBBB438CA}"/>
              </a:ext>
            </a:extLst>
          </p:cNvPr>
          <p:cNvSpPr>
            <a:spLocks noGrp="1"/>
          </p:cNvSpPr>
          <p:nvPr>
            <p:ph type="sldNum" sz="quarter" idx="12"/>
          </p:nvPr>
        </p:nvSpPr>
        <p:spPr>
          <a:xfrm>
            <a:off x="4945063" y="9369357"/>
            <a:ext cx="1543050" cy="527403"/>
          </a:xfrm>
        </p:spPr>
        <p:txBody>
          <a:bodyPr/>
          <a:lstStyle/>
          <a:p>
            <a:r>
              <a:rPr kumimoji="1" lang="en-US" altLang="ja-JP" dirty="0"/>
              <a:t>5</a:t>
            </a:r>
            <a:endParaRPr kumimoji="1" lang="ja-JP" altLang="en-US" dirty="0"/>
          </a:p>
        </p:txBody>
      </p:sp>
      <p:graphicFrame>
        <p:nvGraphicFramePr>
          <p:cNvPr id="7" name="オブジェクト 6">
            <a:extLst>
              <a:ext uri="{FF2B5EF4-FFF2-40B4-BE49-F238E27FC236}">
                <a16:creationId xmlns:a16="http://schemas.microsoft.com/office/drawing/2014/main" id="{AD1ABA97-3086-13DC-46C7-39ACF4B397C9}"/>
              </a:ext>
            </a:extLst>
          </p:cNvPr>
          <p:cNvGraphicFramePr>
            <a:graphicFrameLocks noChangeAspect="1"/>
          </p:cNvGraphicFramePr>
          <p:nvPr>
            <p:extLst>
              <p:ext uri="{D42A27DB-BD31-4B8C-83A1-F6EECF244321}">
                <p14:modId xmlns:p14="http://schemas.microsoft.com/office/powerpoint/2010/main" val="3436975291"/>
              </p:ext>
            </p:extLst>
          </p:nvPr>
        </p:nvGraphicFramePr>
        <p:xfrm>
          <a:off x="432054" y="804863"/>
          <a:ext cx="2771775" cy="5591175"/>
        </p:xfrm>
        <a:graphic>
          <a:graphicData uri="http://schemas.openxmlformats.org/presentationml/2006/ole">
            <mc:AlternateContent xmlns:mc="http://schemas.openxmlformats.org/markup-compatibility/2006">
              <mc:Choice xmlns:v="urn:schemas-microsoft-com:vml" Requires="v">
                <p:oleObj name="Worksheet" r:id="rId2" imgW="4053982" imgH="8176150" progId="Excel.Sheet.12">
                  <p:embed/>
                </p:oleObj>
              </mc:Choice>
              <mc:Fallback>
                <p:oleObj name="Worksheet" r:id="rId2" imgW="4053982" imgH="8176150" progId="Excel.Sheet.12">
                  <p:embed/>
                  <p:pic>
                    <p:nvPicPr>
                      <p:cNvPr id="0" name=""/>
                      <p:cNvPicPr/>
                      <p:nvPr/>
                    </p:nvPicPr>
                    <p:blipFill>
                      <a:blip r:embed="rId3"/>
                      <a:stretch>
                        <a:fillRect/>
                      </a:stretch>
                    </p:blipFill>
                    <p:spPr>
                      <a:xfrm>
                        <a:off x="432054" y="804863"/>
                        <a:ext cx="2771775" cy="5591175"/>
                      </a:xfrm>
                      <a:prstGeom prst="rect">
                        <a:avLst/>
                      </a:prstGeom>
                    </p:spPr>
                  </p:pic>
                </p:oleObj>
              </mc:Fallback>
            </mc:AlternateContent>
          </a:graphicData>
        </a:graphic>
      </p:graphicFrame>
      <p:graphicFrame>
        <p:nvGraphicFramePr>
          <p:cNvPr id="8" name="オブジェクト 7">
            <a:extLst>
              <a:ext uri="{FF2B5EF4-FFF2-40B4-BE49-F238E27FC236}">
                <a16:creationId xmlns:a16="http://schemas.microsoft.com/office/drawing/2014/main" id="{3AC178C6-05FC-17D3-D2DF-B589A1D06365}"/>
              </a:ext>
            </a:extLst>
          </p:cNvPr>
          <p:cNvGraphicFramePr>
            <a:graphicFrameLocks noChangeAspect="1"/>
          </p:cNvGraphicFramePr>
          <p:nvPr>
            <p:extLst>
              <p:ext uri="{D42A27DB-BD31-4B8C-83A1-F6EECF244321}">
                <p14:modId xmlns:p14="http://schemas.microsoft.com/office/powerpoint/2010/main" val="1882833774"/>
              </p:ext>
            </p:extLst>
          </p:nvPr>
        </p:nvGraphicFramePr>
        <p:xfrm>
          <a:off x="3552825" y="804863"/>
          <a:ext cx="2767013" cy="5568950"/>
        </p:xfrm>
        <a:graphic>
          <a:graphicData uri="http://schemas.openxmlformats.org/presentationml/2006/ole">
            <mc:AlternateContent xmlns:mc="http://schemas.openxmlformats.org/markup-compatibility/2006">
              <mc:Choice xmlns:v="urn:schemas-microsoft-com:vml" Requires="v">
                <p:oleObj name="Worksheet" r:id="rId4" imgW="4046326" imgH="8153243" progId="Excel.Sheet.12">
                  <p:embed/>
                </p:oleObj>
              </mc:Choice>
              <mc:Fallback>
                <p:oleObj name="Worksheet" r:id="rId4" imgW="4046326" imgH="8153243" progId="Excel.Sheet.12">
                  <p:embed/>
                  <p:pic>
                    <p:nvPicPr>
                      <p:cNvPr id="0" name=""/>
                      <p:cNvPicPr/>
                      <p:nvPr/>
                    </p:nvPicPr>
                    <p:blipFill>
                      <a:blip r:embed="rId5"/>
                      <a:stretch>
                        <a:fillRect/>
                      </a:stretch>
                    </p:blipFill>
                    <p:spPr>
                      <a:xfrm>
                        <a:off x="3552825" y="804863"/>
                        <a:ext cx="2767013" cy="5568950"/>
                      </a:xfrm>
                      <a:prstGeom prst="rect">
                        <a:avLst/>
                      </a:prstGeom>
                    </p:spPr>
                  </p:pic>
                </p:oleObj>
              </mc:Fallback>
            </mc:AlternateContent>
          </a:graphicData>
        </a:graphic>
      </p:graphicFrame>
      <p:pic>
        <p:nvPicPr>
          <p:cNvPr id="20" name="図 19">
            <a:extLst>
              <a:ext uri="{FF2B5EF4-FFF2-40B4-BE49-F238E27FC236}">
                <a16:creationId xmlns:a16="http://schemas.microsoft.com/office/drawing/2014/main" id="{9136FE20-6F1D-9A29-F94E-D85F0386460E}"/>
              </a:ext>
            </a:extLst>
          </p:cNvPr>
          <p:cNvPicPr>
            <a:picLocks noChangeAspect="1"/>
          </p:cNvPicPr>
          <p:nvPr/>
        </p:nvPicPr>
        <p:blipFill>
          <a:blip r:embed="rId6"/>
          <a:stretch>
            <a:fillRect/>
          </a:stretch>
        </p:blipFill>
        <p:spPr>
          <a:xfrm>
            <a:off x="236038" y="6577594"/>
            <a:ext cx="6633573" cy="2237266"/>
          </a:xfrm>
          <a:prstGeom prst="rect">
            <a:avLst/>
          </a:prstGeom>
        </p:spPr>
      </p:pic>
      <p:pic>
        <p:nvPicPr>
          <p:cNvPr id="18" name="図 17" descr="挿絵 が含まれている画像&#10;&#10;自動的に生成された説明">
            <a:extLst>
              <a:ext uri="{FF2B5EF4-FFF2-40B4-BE49-F238E27FC236}">
                <a16:creationId xmlns:a16="http://schemas.microsoft.com/office/drawing/2014/main" id="{A8E5A891-65AF-259C-7531-EBD2C75032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1581" y="8291697"/>
            <a:ext cx="1605063" cy="1605063"/>
          </a:xfrm>
          <a:prstGeom prst="rect">
            <a:avLst/>
          </a:prstGeom>
        </p:spPr>
      </p:pic>
    </p:spTree>
    <p:extLst>
      <p:ext uri="{BB962C8B-B14F-4D97-AF65-F5344CB8AC3E}">
        <p14:creationId xmlns:p14="http://schemas.microsoft.com/office/powerpoint/2010/main" val="182143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E8CE8665-C684-2051-A74E-E87B13BE42B2}"/>
              </a:ext>
            </a:extLst>
          </p:cNvPr>
          <p:cNvSpPr>
            <a:spLocks noGrp="1"/>
          </p:cNvSpPr>
          <p:nvPr>
            <p:ph type="sldNum" sz="quarter" idx="12"/>
          </p:nvPr>
        </p:nvSpPr>
        <p:spPr>
          <a:xfrm>
            <a:off x="4961447" y="9358373"/>
            <a:ext cx="1543050" cy="527403"/>
          </a:xfrm>
        </p:spPr>
        <p:txBody>
          <a:bodyPr/>
          <a:lstStyle/>
          <a:p>
            <a:r>
              <a:rPr kumimoji="1" lang="en-US" altLang="ja-JP" dirty="0"/>
              <a:t>6</a:t>
            </a:r>
            <a:endParaRPr kumimoji="1" lang="ja-JP" altLang="en-US" dirty="0"/>
          </a:p>
        </p:txBody>
      </p:sp>
      <p:pic>
        <p:nvPicPr>
          <p:cNvPr id="34" name="図 33">
            <a:extLst>
              <a:ext uri="{FF2B5EF4-FFF2-40B4-BE49-F238E27FC236}">
                <a16:creationId xmlns:a16="http://schemas.microsoft.com/office/drawing/2014/main" id="{FF330C98-0C2C-5397-2A85-9761D04D4B84}"/>
              </a:ext>
            </a:extLst>
          </p:cNvPr>
          <p:cNvPicPr>
            <a:picLocks noChangeAspect="1"/>
          </p:cNvPicPr>
          <p:nvPr/>
        </p:nvPicPr>
        <p:blipFill>
          <a:blip r:embed="rId2"/>
          <a:stretch>
            <a:fillRect/>
          </a:stretch>
        </p:blipFill>
        <p:spPr>
          <a:xfrm>
            <a:off x="60325" y="8420"/>
            <a:ext cx="6858000" cy="9889160"/>
          </a:xfrm>
          <a:prstGeom prst="rect">
            <a:avLst/>
          </a:prstGeom>
        </p:spPr>
      </p:pic>
    </p:spTree>
    <p:extLst>
      <p:ext uri="{BB962C8B-B14F-4D97-AF65-F5344CB8AC3E}">
        <p14:creationId xmlns:p14="http://schemas.microsoft.com/office/powerpoint/2010/main" val="48218152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1844</TotalTime>
  <Words>1875</Words>
  <Application>Microsoft Office PowerPoint</Application>
  <PresentationFormat>A4 210 x 297 mm</PresentationFormat>
  <Paragraphs>150</Paragraphs>
  <Slides>7</Slides>
  <Notes>0</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7</vt:i4>
      </vt:variant>
    </vt:vector>
  </HeadingPairs>
  <TitlesOfParts>
    <vt:vector size="15" baseType="lpstr">
      <vt:lpstr>BIZ UDPゴシック</vt:lpstr>
      <vt:lpstr>Meiryo UI</vt:lpstr>
      <vt:lpstr>游ゴシック</vt:lpstr>
      <vt:lpstr>Arial</vt:lpstr>
      <vt:lpstr>Calibri</vt:lpstr>
      <vt:lpstr>Calibri Light</vt:lpstr>
      <vt:lpstr>Office テーマ</vt:lpstr>
      <vt:lpstr>Worksheet</vt:lpstr>
      <vt:lpstr>訪問プログラム2026 開催団体募集要項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訪問プログラム2024 開催団体募集要項</dc:title>
  <dc:creator>jo@musicsharing.jp</dc:creator>
  <cp:lastModifiedBy>info music sharing</cp:lastModifiedBy>
  <cp:revision>61</cp:revision>
  <cp:lastPrinted>2025-11-12T02:16:25Z</cp:lastPrinted>
  <dcterms:created xsi:type="dcterms:W3CDTF">2023-11-07T08:49:51Z</dcterms:created>
  <dcterms:modified xsi:type="dcterms:W3CDTF">2025-11-14T02:32:58Z</dcterms:modified>
</cp:coreProperties>
</file>